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57" r:id="rId1"/>
    <p:sldMasterId id="2147484896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6" r:id="rId4"/>
    <p:sldId id="273" r:id="rId5"/>
    <p:sldId id="279" r:id="rId6"/>
    <p:sldId id="282" r:id="rId7"/>
    <p:sldId id="280" r:id="rId8"/>
    <p:sldId id="283" r:id="rId9"/>
    <p:sldId id="281" r:id="rId10"/>
    <p:sldId id="284" r:id="rId11"/>
    <p:sldId id="286" r:id="rId12"/>
    <p:sldId id="274" r:id="rId13"/>
    <p:sldId id="285" r:id="rId14"/>
    <p:sldId id="277" r:id="rId15"/>
    <p:sldId id="287" r:id="rId16"/>
    <p:sldId id="276" r:id="rId17"/>
    <p:sldId id="288" r:id="rId18"/>
    <p:sldId id="289" r:id="rId19"/>
    <p:sldId id="290" r:id="rId20"/>
    <p:sldId id="292" r:id="rId21"/>
    <p:sldId id="293" r:id="rId22"/>
    <p:sldId id="295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4">
          <p15:clr>
            <a:srgbClr val="A4A3A4"/>
          </p15:clr>
        </p15:guide>
        <p15:guide id="2" pos="41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81C"/>
    <a:srgbClr val="B45417"/>
    <a:srgbClr val="7A7A05"/>
    <a:srgbClr val="760006"/>
    <a:srgbClr val="850F04"/>
    <a:srgbClr val="730F04"/>
    <a:srgbClr val="6A0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6B1CE-59A9-4D5B-80CD-221483B8535B}" v="6" dt="2021-06-14T20:33:08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2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152" y="102"/>
      </p:cViewPr>
      <p:guideLst>
        <p:guide orient="horz" pos="1074"/>
        <p:guide pos="41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4261-1B96-B041-9692-F134993ADF7B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DB4E-86AE-554C-95A5-38BE78350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C565-A217-A348-8D24-8551A65CC997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C50A-E893-E34C-A512-E19A431A0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2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1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4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2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0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8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4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2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Harald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C50A-E893-E34C-A512-E19A431A0C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29807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Primary Text Slide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17525" y="1329690"/>
            <a:ext cx="6127750" cy="4105275"/>
          </a:xfrm>
        </p:spPr>
        <p:txBody>
          <a:bodyPr/>
          <a:lstStyle>
            <a:lvl2pPr>
              <a:buSzPct val="120000"/>
              <a:buFont typeface="Lucida Grande"/>
              <a:buChar char="-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13856"/>
            <a:ext cx="7659687" cy="1168400"/>
          </a:xfrm>
        </p:spPr>
        <p:txBody>
          <a:bodyPr anchor="t"/>
          <a:lstStyle>
            <a:lvl1pPr algn="l">
              <a:defRPr sz="3600" b="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Alternate Divider or Intro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601999"/>
            <a:ext cx="6135687" cy="753071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9C9-9CF3-F647-ABB5-078AA68756F1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6929" y="5505937"/>
            <a:ext cx="9207572" cy="13609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24268" y="4014006"/>
            <a:ext cx="2843784" cy="284399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econd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29807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Primary Text Slide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17525" y="1513840"/>
            <a:ext cx="6127750" cy="41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1839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Photo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563360" y="2073275"/>
            <a:ext cx="258064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7525" y="1585595"/>
            <a:ext cx="5811838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Headline for Visual Content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7840" y="1580197"/>
            <a:ext cx="762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Use this space to insert a chart, graph or photograph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7040" y="294640"/>
            <a:ext cx="7741285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Custom Layout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8432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160" y="318391"/>
            <a:ext cx="762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Photo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563360" y="2073275"/>
            <a:ext cx="258064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7525" y="1350645"/>
            <a:ext cx="5811838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Headline for Visual Content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97840" y="1357947"/>
            <a:ext cx="762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Use this space to insert a chart, graph or photograph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7040" y="294640"/>
            <a:ext cx="7741285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Custom Layout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60793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6604"/>
            <a:ext cx="8448236" cy="3021395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4672" y="3861065"/>
            <a:ext cx="6153564" cy="2996934"/>
          </a:xfrm>
        </p:spPr>
        <p:txBody>
          <a:bodyPr lIns="91440" anchor="ctr" anchorCtr="0">
            <a:normAutofit/>
          </a:bodyPr>
          <a:lstStyle>
            <a:lvl1pPr>
              <a:lnSpc>
                <a:spcPts val="5200"/>
              </a:lnSpc>
              <a:defRPr sz="36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31B-DC21-3E42-BF87-64EADD6AB0BB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4 Mother w newborn window 1_RGB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10805" r="11873" b="5570"/>
          <a:stretch/>
        </p:blipFill>
        <p:spPr>
          <a:xfrm>
            <a:off x="6482181" y="0"/>
            <a:ext cx="1976019" cy="1932402"/>
          </a:xfrm>
          <a:prstGeom prst="rect">
            <a:avLst/>
          </a:prstGeom>
        </p:spPr>
      </p:pic>
      <p:pic>
        <p:nvPicPr>
          <p:cNvPr id="12" name="Picture 11" descr="2014 M pt smiling 1-BH-RGB_smal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8" t="9261" r="9054" b="28518"/>
          <a:stretch/>
        </p:blipFill>
        <p:spPr>
          <a:xfrm>
            <a:off x="4757795" y="1"/>
            <a:ext cx="1737386" cy="1932399"/>
          </a:xfrm>
          <a:prstGeom prst="rect">
            <a:avLst/>
          </a:prstGeom>
        </p:spPr>
      </p:pic>
      <p:pic>
        <p:nvPicPr>
          <p:cNvPr id="13" name="Picture 12" descr="2014 F child w F dentist_RGB_smal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44" y="0"/>
            <a:ext cx="2894981" cy="1932400"/>
          </a:xfrm>
          <a:prstGeom prst="rect">
            <a:avLst/>
          </a:prstGeom>
        </p:spPr>
      </p:pic>
      <p:pic>
        <p:nvPicPr>
          <p:cNvPr id="14" name="Picture 13" descr="2014 F pt w glasses_RGB_small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8" t="10856" r="16341" b="18643"/>
          <a:stretch/>
        </p:blipFill>
        <p:spPr>
          <a:xfrm>
            <a:off x="-13860" y="0"/>
            <a:ext cx="1858593" cy="19324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739629" y="-1"/>
            <a:ext cx="114629" cy="19324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70416" y="1"/>
            <a:ext cx="220800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490380" y="1"/>
            <a:ext cx="45719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37605" y="1924050"/>
            <a:ext cx="4159760" cy="1937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1819" y="1932402"/>
            <a:ext cx="3518251" cy="1937014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/ Presented by</a:t>
            </a:r>
          </a:p>
          <a:p>
            <a:r>
              <a:rPr lang="en-US" dirty="0"/>
              <a:t>Date </a:t>
            </a:r>
          </a:p>
        </p:txBody>
      </p:sp>
      <p:pic>
        <p:nvPicPr>
          <p:cNvPr id="19" name="Picture 18" descr="2014 F child pt waiting for exam_RGB_small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27825" r="57209"/>
          <a:stretch/>
        </p:blipFill>
        <p:spPr>
          <a:xfrm>
            <a:off x="-16709" y="3817877"/>
            <a:ext cx="2038957" cy="304012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75199" y="1924050"/>
            <a:ext cx="5112804" cy="1937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" y="2386694"/>
            <a:ext cx="3758309" cy="8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/ Transi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964" y="1554480"/>
            <a:ext cx="8448236" cy="454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1839"/>
            <a:ext cx="7543800" cy="1270001"/>
          </a:xfrm>
        </p:spPr>
        <p:txBody>
          <a:bodyPr anchor="b"/>
          <a:lstStyle>
            <a:lvl1pPr>
              <a:lnSpc>
                <a:spcPts val="6000"/>
              </a:lnSpc>
              <a:defRPr sz="40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Divider Page Headline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10281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add a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6FF-671D-DF42-9670-8A7C3072C213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7" y="444417"/>
            <a:ext cx="2936063" cy="688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844296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42960" y="0"/>
            <a:ext cx="716280" cy="6858000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474720" y="609601"/>
            <a:ext cx="4592955" cy="495808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88963" y="1595755"/>
            <a:ext cx="2519997" cy="2478405"/>
          </a:xfrm>
        </p:spPr>
        <p:txBody>
          <a:bodyPr anchor="ctr">
            <a:noAutofit/>
          </a:bodyPr>
          <a:lstStyle>
            <a:lvl1pPr indent="0"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360" y="308231"/>
            <a:ext cx="762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Primary (Orange Bar)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46199"/>
            <a:ext cx="597408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Major bullet points</a:t>
            </a:r>
          </a:p>
          <a:p>
            <a:pPr lvl="1"/>
            <a:r>
              <a:rPr lang="en-US" dirty="0"/>
              <a:t>Second level bullet points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9129" y="5415281"/>
            <a:ext cx="694871" cy="685800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101081"/>
            <a:ext cx="2441448" cy="57224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12937" y="6324908"/>
            <a:ext cx="338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baseline="0" dirty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87" r:id="rId2"/>
    <p:sldLayoutId id="2147484864" r:id="rId3"/>
    <p:sldLayoutId id="2147484866" r:id="rId4"/>
    <p:sldLayoutId id="2147484878" r:id="rId5"/>
    <p:sldLayoutId id="2147484889" r:id="rId6"/>
    <p:sldLayoutId id="2147484859" r:id="rId7"/>
    <p:sldLayoutId id="2147484860" r:id="rId8"/>
    <p:sldLayoutId id="2147484891" r:id="rId9"/>
    <p:sldLayoutId id="214748484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1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360" y="308231"/>
            <a:ext cx="762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Primary (Green Bar)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23999"/>
            <a:ext cx="597408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Major bullet points</a:t>
            </a:r>
          </a:p>
          <a:p>
            <a:pPr lvl="1"/>
            <a:r>
              <a:rPr lang="en-US" dirty="0"/>
              <a:t>Second level bullet points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9129" y="5415281"/>
            <a:ext cx="694871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6/21/2021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101081"/>
            <a:ext cx="2441448" cy="572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6C6218-D8D0-404F-96B7-2023C1C0C5B1}"/>
              </a:ext>
            </a:extLst>
          </p:cNvPr>
          <p:cNvSpPr txBox="1"/>
          <p:nvPr userDrawn="1"/>
        </p:nvSpPr>
        <p:spPr>
          <a:xfrm>
            <a:off x="2912937" y="6324908"/>
            <a:ext cx="3380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baseline="0" dirty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3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Ransomware Experience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December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– Sat Jan 25,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Users were not able to connect to network.</a:t>
            </a:r>
          </a:p>
          <a:p>
            <a:pPr lvl="1"/>
            <a:r>
              <a:rPr lang="en-US" dirty="0"/>
              <a:t>Email communication was down.</a:t>
            </a:r>
          </a:p>
          <a:p>
            <a:pPr lvl="1"/>
            <a:r>
              <a:rPr lang="en-US" dirty="0"/>
              <a:t>Found signs on encryption in several servers.</a:t>
            </a:r>
          </a:p>
          <a:p>
            <a:pPr lvl="1"/>
            <a:r>
              <a:rPr lang="en-US" dirty="0"/>
              <a:t>Communication between sites was affected.</a:t>
            </a:r>
          </a:p>
          <a:p>
            <a:pPr lvl="1"/>
            <a:r>
              <a:rPr lang="en-US" dirty="0"/>
              <a:t>Electronic Medical Record software was not available from the sites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– Sat Jan 25,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Remediation Steps</a:t>
            </a:r>
          </a:p>
          <a:p>
            <a:pPr lvl="1"/>
            <a:r>
              <a:rPr lang="en-US" dirty="0"/>
              <a:t>Sent communication to Senior Leadership.</a:t>
            </a:r>
          </a:p>
          <a:p>
            <a:pPr lvl="1"/>
            <a:r>
              <a:rPr lang="en-US" dirty="0"/>
              <a:t>Assessed damage</a:t>
            </a:r>
          </a:p>
          <a:p>
            <a:pPr lvl="1"/>
            <a:r>
              <a:rPr lang="en-US" dirty="0"/>
              <a:t>Shutdown backup servers</a:t>
            </a:r>
          </a:p>
          <a:p>
            <a:pPr lvl="1"/>
            <a:r>
              <a:rPr lang="en-US" dirty="0"/>
              <a:t>Called in All Hands-On Deck</a:t>
            </a:r>
          </a:p>
          <a:p>
            <a:pPr lvl="1"/>
            <a:r>
              <a:rPr lang="en-US" dirty="0"/>
              <a:t>Started recovery of systems from backup</a:t>
            </a:r>
          </a:p>
          <a:p>
            <a:pPr marL="7772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2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– Sat Jan 25,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Ransomware was smart enough to start encryption during off hours.</a:t>
            </a:r>
          </a:p>
          <a:p>
            <a:pPr marL="41148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8144" y="3609848"/>
            <a:ext cx="494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/>
              <a:t>It is going to be a long weekend !!!</a:t>
            </a:r>
          </a:p>
        </p:txBody>
      </p:sp>
    </p:spTree>
    <p:extLst>
      <p:ext uri="{BB962C8B-B14F-4D97-AF65-F5344CB8AC3E}">
        <p14:creationId xmlns:p14="http://schemas.microsoft.com/office/powerpoint/2010/main" val="98058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4 – Sun Jan 26,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Reinfection of recovered servers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Remediation Steps</a:t>
            </a:r>
          </a:p>
          <a:p>
            <a:pPr lvl="1"/>
            <a:r>
              <a:rPr lang="en-US" dirty="0"/>
              <a:t>Switched communication to personal email and texting.</a:t>
            </a:r>
          </a:p>
          <a:p>
            <a:pPr lvl="1"/>
            <a:r>
              <a:rPr lang="en-US" dirty="0"/>
              <a:t>Isolated entire network.</a:t>
            </a:r>
          </a:p>
          <a:p>
            <a:pPr lvl="1"/>
            <a:r>
              <a:rPr lang="en-US" dirty="0"/>
              <a:t>Imaged local PC’s in Control Center area to set clean recovery state.</a:t>
            </a:r>
          </a:p>
          <a:p>
            <a:pPr lvl="1"/>
            <a:r>
              <a:rPr lang="en-US" dirty="0"/>
              <a:t>Recovered servers from snap shots, with NIC off.</a:t>
            </a:r>
          </a:p>
          <a:p>
            <a:pPr lvl="1"/>
            <a:r>
              <a:rPr lang="en-US" dirty="0"/>
              <a:t>Reset passwords for users and admin accounts.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6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4 – Sun Jan 26,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Rebooting servers activated the encryption process.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599" y="3487052"/>
            <a:ext cx="5396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It is going to be a long Quarter !!!</a:t>
            </a:r>
          </a:p>
        </p:txBody>
      </p:sp>
    </p:spTree>
    <p:extLst>
      <p:ext uri="{BB962C8B-B14F-4D97-AF65-F5344CB8AC3E}">
        <p14:creationId xmlns:p14="http://schemas.microsoft.com/office/powerpoint/2010/main" val="41872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5 and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No additional events of reinfection were detected.</a:t>
            </a:r>
          </a:p>
          <a:p>
            <a:r>
              <a:rPr lang="en-US" dirty="0"/>
              <a:t>Remediation Steps</a:t>
            </a:r>
          </a:p>
          <a:p>
            <a:pPr lvl="1"/>
            <a:r>
              <a:rPr lang="en-US" dirty="0"/>
              <a:t>Daily Progress meetings.</a:t>
            </a:r>
          </a:p>
          <a:p>
            <a:pPr lvl="1"/>
            <a:r>
              <a:rPr lang="en-US" dirty="0"/>
              <a:t>Halted incoming email for over 30 days.</a:t>
            </a:r>
          </a:p>
          <a:p>
            <a:pPr lvl="1"/>
            <a:r>
              <a:rPr lang="en-US" dirty="0"/>
              <a:t>Hired Forensic company to investigate and produce summary report.</a:t>
            </a:r>
          </a:p>
          <a:p>
            <a:pPr lvl="1"/>
            <a:r>
              <a:rPr lang="en-US" dirty="0"/>
              <a:t>Replaced over 600 hard drives.</a:t>
            </a:r>
          </a:p>
          <a:p>
            <a:pPr lvl="1"/>
            <a:r>
              <a:rPr lang="en-US" dirty="0"/>
              <a:t>Saved infected hard drives as evidence (physical and virtual).</a:t>
            </a:r>
          </a:p>
          <a:p>
            <a:pPr lvl="1"/>
            <a:r>
              <a:rPr lang="en-US" dirty="0"/>
              <a:t>Segregated connectivity between networks.</a:t>
            </a:r>
          </a:p>
          <a:p>
            <a:pPr lvl="1"/>
            <a:r>
              <a:rPr lang="en-US" dirty="0"/>
              <a:t>Deployed new solutions to enable users and protect the network.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6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5 and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Solutions</a:t>
            </a:r>
          </a:p>
          <a:p>
            <a:pPr lvl="1"/>
            <a:r>
              <a:rPr lang="en-US" dirty="0"/>
              <a:t>Configured and Deployed VDI on the cloud.</a:t>
            </a:r>
          </a:p>
          <a:p>
            <a:pPr lvl="1"/>
            <a:r>
              <a:rPr lang="en-US" dirty="0"/>
              <a:t>Completed deployment of M365 to all users.</a:t>
            </a:r>
          </a:p>
          <a:p>
            <a:pPr lvl="1"/>
            <a:r>
              <a:rPr lang="en-US" dirty="0"/>
              <a:t>Converted PC’s to </a:t>
            </a:r>
            <a:r>
              <a:rPr lang="en-US" dirty="0" err="1"/>
              <a:t>Igel</a:t>
            </a:r>
            <a:r>
              <a:rPr lang="en-US" dirty="0"/>
              <a:t> Operating System</a:t>
            </a:r>
          </a:p>
          <a:p>
            <a:pPr lvl="1"/>
            <a:r>
              <a:rPr lang="en-US" dirty="0"/>
              <a:t>Deployed Enterprise Patch Management system.</a:t>
            </a:r>
          </a:p>
          <a:p>
            <a:pPr lvl="1"/>
            <a:r>
              <a:rPr lang="en-US" dirty="0"/>
              <a:t>Adapted Managed Security Operations Center</a:t>
            </a:r>
          </a:p>
          <a:p>
            <a:pPr lvl="1"/>
            <a:r>
              <a:rPr lang="en-US" dirty="0"/>
              <a:t>Deployed Enterprise MFA and SSO Solution</a:t>
            </a:r>
          </a:p>
          <a:p>
            <a:pPr marL="114300" indent="0">
              <a:buNone/>
            </a:pPr>
            <a:r>
              <a:rPr lang="en-US" dirty="0"/>
              <a:t>  </a:t>
            </a:r>
          </a:p>
          <a:p>
            <a:pPr lvl="2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0ACCA8C-BC53-4C21-9400-8C780AAF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5515">
            <a:off x="5979134" y="5087740"/>
            <a:ext cx="1529152" cy="839956"/>
          </a:xfrm>
          <a:prstGeom prst="rect">
            <a:avLst/>
          </a:prstGeom>
        </p:spPr>
      </p:pic>
      <p:pic>
        <p:nvPicPr>
          <p:cNvPr id="5" name="Picture 4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014C9D6A-7B67-4C97-82CD-74DD3F940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3758">
            <a:off x="1426763" y="3783937"/>
            <a:ext cx="1191943" cy="908656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8E6F9A6-C775-4C22-8356-A76E10511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0983">
            <a:off x="6420513" y="2454016"/>
            <a:ext cx="1152262" cy="106691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784BB6-A203-491A-B6EC-6C5C4906A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76018">
            <a:off x="3604236" y="4222955"/>
            <a:ext cx="1933510" cy="842150"/>
          </a:xfrm>
          <a:prstGeom prst="rect">
            <a:avLst/>
          </a:prstGeom>
        </p:spPr>
      </p:pic>
      <p:pic>
        <p:nvPicPr>
          <p:cNvPr id="8" name="Picture 7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AF9AEEF8-D618-4091-A30B-608BFA04D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753" y="843790"/>
            <a:ext cx="1729258" cy="689645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BEF19658-7482-47C7-AC1B-D5B891F96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417" y="4986564"/>
            <a:ext cx="1794628" cy="8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1513840"/>
            <a:ext cx="6718162" cy="4105275"/>
          </a:xfrm>
        </p:spPr>
        <p:txBody>
          <a:bodyPr>
            <a:normAutofit/>
          </a:bodyPr>
          <a:lstStyle/>
          <a:p>
            <a:r>
              <a:rPr lang="en-US" dirty="0"/>
              <a:t>All it took was one email.</a:t>
            </a:r>
          </a:p>
          <a:p>
            <a:r>
              <a:rPr lang="en-US" dirty="0"/>
              <a:t>Backup, backup, backup.</a:t>
            </a:r>
          </a:p>
          <a:p>
            <a:r>
              <a:rPr lang="en-US" dirty="0"/>
              <a:t>Patch, patch, patch</a:t>
            </a:r>
          </a:p>
          <a:p>
            <a:r>
              <a:rPr lang="en-US" dirty="0"/>
              <a:t>Extremely smart malware.</a:t>
            </a:r>
          </a:p>
          <a:p>
            <a:r>
              <a:rPr lang="en-US" dirty="0"/>
              <a:t>Effective but Very costly user awareness training</a:t>
            </a:r>
          </a:p>
          <a:p>
            <a:r>
              <a:rPr lang="en-US" dirty="0"/>
              <a:t>Segment network</a:t>
            </a:r>
          </a:p>
          <a:p>
            <a:r>
              <a:rPr lang="en-US" dirty="0"/>
              <a:t>Have a plan, practice, and be ready (Not if but when)</a:t>
            </a:r>
          </a:p>
          <a:p>
            <a:pPr lvl="2"/>
            <a:endParaRPr lang="en-US" dirty="0"/>
          </a:p>
        </p:txBody>
      </p:sp>
      <p:pic>
        <p:nvPicPr>
          <p:cNvPr id="7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62954EE6-E2F8-48B1-AF5F-80BBE12C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295">
            <a:off x="4990177" y="1773523"/>
            <a:ext cx="2315052" cy="790856"/>
          </a:xfrm>
          <a:prstGeom prst="rect">
            <a:avLst/>
          </a:prstGeom>
        </p:spPr>
      </p:pic>
      <p:pic>
        <p:nvPicPr>
          <p:cNvPr id="8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8A91DC33-5665-49EA-98D0-1984532F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2813">
            <a:off x="3562011" y="5055997"/>
            <a:ext cx="1719739" cy="12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Lessons Learned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6547" y="2318464"/>
            <a:ext cx="364232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</a:rPr>
              <a:t>It was a long year and counting !!!</a:t>
            </a:r>
            <a:endParaRPr lang="en-US" sz="4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15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Threat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Malicious activity was reported by the SOC</a:t>
            </a:r>
          </a:p>
          <a:p>
            <a:pPr lvl="1"/>
            <a:r>
              <a:rPr lang="en-US" dirty="0"/>
              <a:t>Power Shell Empire activity was seeing in the network towards the end of March 2021</a:t>
            </a:r>
          </a:p>
          <a:p>
            <a:pPr lvl="1"/>
            <a:r>
              <a:rPr lang="en-US" dirty="0"/>
              <a:t>Malicious activity was focused at night time</a:t>
            </a:r>
          </a:p>
          <a:p>
            <a:pPr lvl="1"/>
            <a:r>
              <a:rPr lang="en-US" dirty="0"/>
              <a:t>Password dumping was present.</a:t>
            </a:r>
          </a:p>
        </p:txBody>
      </p:sp>
    </p:spTree>
    <p:extLst>
      <p:ext uri="{BB962C8B-B14F-4D97-AF65-F5344CB8AC3E}">
        <p14:creationId xmlns:p14="http://schemas.microsoft.com/office/powerpoint/2010/main" val="364407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287" y="3539338"/>
            <a:ext cx="353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Eric Grendell</a:t>
            </a:r>
          </a:p>
          <a:p>
            <a:r>
              <a:rPr lang="en-US" dirty="0"/>
              <a:t>VP of IT Operations &amp; Infrastructure</a:t>
            </a:r>
          </a:p>
          <a:p>
            <a:r>
              <a:rPr lang="en-US" dirty="0"/>
              <a:t>HealthPoint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6665" y="3553743"/>
            <a:ext cx="302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Harald Upegui</a:t>
            </a:r>
          </a:p>
          <a:p>
            <a:r>
              <a:rPr lang="en-US" dirty="0"/>
              <a:t>Information Security Officer</a:t>
            </a:r>
          </a:p>
          <a:p>
            <a:r>
              <a:rPr lang="en-US" dirty="0"/>
              <a:t>HealthPoint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93" y="1700490"/>
            <a:ext cx="1362075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1688525"/>
            <a:ext cx="1466850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8160" y="298071"/>
            <a:ext cx="7620000" cy="958866"/>
          </a:xfrm>
        </p:spPr>
        <p:txBody>
          <a:bodyPr/>
          <a:lstStyle/>
          <a:p>
            <a:r>
              <a:rPr lang="en-US" dirty="0"/>
              <a:t>A New Threat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1513840"/>
            <a:ext cx="6127750" cy="4105275"/>
          </a:xfrm>
        </p:spPr>
        <p:txBody>
          <a:bodyPr>
            <a:normAutofit/>
          </a:bodyPr>
          <a:lstStyle/>
          <a:p>
            <a:r>
              <a:rPr lang="en-US" dirty="0"/>
              <a:t>Remediation Steps</a:t>
            </a:r>
          </a:p>
          <a:p>
            <a:pPr lvl="1"/>
            <a:r>
              <a:rPr lang="en-US" dirty="0"/>
              <a:t>Worked with SOC center to identified source of attack.</a:t>
            </a:r>
          </a:p>
          <a:p>
            <a:pPr lvl="1"/>
            <a:r>
              <a:rPr lang="en-US" dirty="0"/>
              <a:t>Blocked suspicious external IP Address</a:t>
            </a:r>
          </a:p>
          <a:p>
            <a:pPr lvl="1"/>
            <a:r>
              <a:rPr lang="en-US" dirty="0"/>
              <a:t>Notified users of new malicious activity.</a:t>
            </a:r>
          </a:p>
          <a:p>
            <a:pPr lvl="1"/>
            <a:r>
              <a:rPr lang="en-US" dirty="0"/>
              <a:t>Reset Administrator level passwords.</a:t>
            </a:r>
          </a:p>
          <a:p>
            <a:pPr lvl="1"/>
            <a:r>
              <a:rPr lang="en-US" dirty="0"/>
              <a:t>Shutdown servers overnight.</a:t>
            </a:r>
          </a:p>
          <a:p>
            <a:pPr lvl="1"/>
            <a:r>
              <a:rPr lang="en-US" dirty="0"/>
              <a:t>Contracted Incident Response company to help investigate and address malware threat.</a:t>
            </a:r>
          </a:p>
          <a:p>
            <a:pPr lvl="1"/>
            <a:r>
              <a:rPr lang="en-US" dirty="0"/>
              <a:t>Deployed Arctic Wolf agents and Endpoint Detection and Response (EDR) software to all Windows machines.</a:t>
            </a:r>
          </a:p>
          <a:p>
            <a:pPr lvl="1"/>
            <a:r>
              <a:rPr lang="en-US" dirty="0"/>
              <a:t>Isolated management of Domain controllers</a:t>
            </a:r>
          </a:p>
          <a:p>
            <a:pPr lvl="1"/>
            <a:r>
              <a:rPr lang="en-US" dirty="0"/>
              <a:t>Created additional segregation for Administrative accounts.</a:t>
            </a:r>
          </a:p>
          <a:p>
            <a:pPr lvl="1"/>
            <a:r>
              <a:rPr lang="en-US" dirty="0"/>
              <a:t>Disabled Power Shell via GPO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8160" y="298071"/>
            <a:ext cx="7620000" cy="958866"/>
          </a:xfrm>
        </p:spPr>
        <p:txBody>
          <a:bodyPr/>
          <a:lstStyle/>
          <a:p>
            <a:r>
              <a:rPr lang="en-US" dirty="0"/>
              <a:t>Summary and Lessons Learned II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39888" y="1512355"/>
            <a:ext cx="671816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20000"/>
              <a:buFont typeface="Lucida Grande"/>
              <a:buChar char="-"/>
              <a:defRPr sz="1400" b="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Tx/>
              <a:buSzPct val="125000"/>
              <a:buFont typeface="Courier New"/>
              <a:buChar char="o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2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25000"/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Threat was identified at early stages</a:t>
            </a:r>
          </a:p>
          <a:p>
            <a:r>
              <a:rPr lang="en-US" dirty="0"/>
              <a:t>Recent security enhancements paid off</a:t>
            </a:r>
          </a:p>
          <a:p>
            <a:r>
              <a:rPr lang="en-US" dirty="0"/>
              <a:t>Team work slowed down the surface attack</a:t>
            </a:r>
          </a:p>
          <a:p>
            <a:r>
              <a:rPr lang="en-US" dirty="0"/>
              <a:t>Quicker decision making was a key component</a:t>
            </a:r>
          </a:p>
          <a:p>
            <a:r>
              <a:rPr lang="en-US" dirty="0"/>
              <a:t>Additional work to be done</a:t>
            </a:r>
          </a:p>
          <a:p>
            <a:r>
              <a:rPr lang="en-US" dirty="0"/>
              <a:t>Silver bullet not available yet</a:t>
            </a:r>
          </a:p>
          <a:p>
            <a:r>
              <a:rPr lang="en-US" dirty="0"/>
              <a:t>Plan, practice, and be ready (Not if but when)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9760" y="1623687"/>
            <a:ext cx="7620000" cy="958866"/>
          </a:xfrm>
        </p:spPr>
        <p:txBody>
          <a:bodyPr/>
          <a:lstStyle/>
          <a:p>
            <a:r>
              <a:rPr lang="en-US" dirty="0"/>
              <a:t>   Everyone Deserves Great Care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66" y="3069441"/>
            <a:ext cx="2355374" cy="1571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3069441"/>
            <a:ext cx="2355306" cy="1571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40" y="3069441"/>
            <a:ext cx="2355374" cy="157195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2189088" y="3855419"/>
            <a:ext cx="1571956" cy="1588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544462" y="3855419"/>
            <a:ext cx="1571956" cy="158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was a Security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HealthPoint had planned enhancements to its Information Security program to further protect its infrastructure and data.</a:t>
            </a:r>
          </a:p>
          <a:p>
            <a:r>
              <a:rPr lang="en-US" dirty="0"/>
              <a:t>Part of the security plan included implementation or configuration of the following elements:</a:t>
            </a:r>
          </a:p>
          <a:p>
            <a:pPr lvl="1"/>
            <a:r>
              <a:rPr lang="en-US" dirty="0"/>
              <a:t>Security Operations Center</a:t>
            </a:r>
          </a:p>
          <a:p>
            <a:pPr lvl="1"/>
            <a:r>
              <a:rPr lang="en-US" dirty="0"/>
              <a:t>Multi Factor Authentication</a:t>
            </a:r>
          </a:p>
          <a:p>
            <a:pPr lvl="1"/>
            <a:r>
              <a:rPr lang="en-US" dirty="0"/>
              <a:t>Exchange in the cloud.</a:t>
            </a:r>
          </a:p>
          <a:p>
            <a:pPr lvl="1"/>
            <a:r>
              <a:rPr lang="en-US" dirty="0"/>
              <a:t>Enterprise Patch management.</a:t>
            </a:r>
          </a:p>
          <a:p>
            <a:pPr marL="114300" indent="0">
              <a:buNone/>
            </a:pPr>
            <a:r>
              <a:rPr lang="en-US" dirty="0"/>
              <a:t>  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56" y="4110438"/>
            <a:ext cx="224790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– Thu Jan 23,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as usual in the morning until …</a:t>
            </a:r>
          </a:p>
          <a:p>
            <a:pPr lvl="1"/>
            <a:r>
              <a:rPr lang="en-US" dirty="0"/>
              <a:t>One Phishing Email warning came in.</a:t>
            </a:r>
          </a:p>
          <a:p>
            <a:pPr lvl="1"/>
            <a:r>
              <a:rPr lang="en-US" dirty="0"/>
              <a:t>Then another one </a:t>
            </a:r>
          </a:p>
          <a:p>
            <a:pPr lvl="1"/>
            <a:r>
              <a:rPr lang="en-US" dirty="0"/>
              <a:t>Then one more</a:t>
            </a:r>
          </a:p>
          <a:p>
            <a:pPr lvl="1"/>
            <a:r>
              <a:rPr lang="en-US" dirty="0"/>
              <a:t>Within few minutes, a lot of warnings came in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27" y="1256937"/>
            <a:ext cx="1939662" cy="1267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497" y="3562845"/>
            <a:ext cx="1290117" cy="66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57" y="4523730"/>
            <a:ext cx="597217" cy="309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83" y="4512008"/>
            <a:ext cx="597217" cy="30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43" y="4526686"/>
            <a:ext cx="597217" cy="309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140" y="4986026"/>
            <a:ext cx="597217" cy="309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166" y="4986026"/>
            <a:ext cx="597217" cy="309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618" y="4969711"/>
            <a:ext cx="597217" cy="309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644" y="4986026"/>
            <a:ext cx="597217" cy="3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– Thu Jan 23,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7525" y="1513840"/>
            <a:ext cx="6127750" cy="859142"/>
          </a:xfrm>
        </p:spPr>
        <p:txBody>
          <a:bodyPr>
            <a:normAutofit/>
          </a:bodyPr>
          <a:lstStyle/>
          <a:p>
            <a:r>
              <a:rPr lang="en-US" dirty="0"/>
              <a:t>The Phishing email looked extremely real.</a:t>
            </a:r>
          </a:p>
          <a:p>
            <a:pPr lvl="1"/>
            <a:r>
              <a:rPr lang="en-US" dirty="0"/>
              <a:t>It used known text from previous emails.</a:t>
            </a:r>
          </a:p>
          <a:p>
            <a:pPr marL="11430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25" y="2372982"/>
            <a:ext cx="6341911" cy="31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– Thu Jan 23,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Remediation Steps.</a:t>
            </a:r>
          </a:p>
          <a:p>
            <a:pPr lvl="1"/>
            <a:r>
              <a:rPr lang="en-US" dirty="0"/>
              <a:t>Sent communication to all users of suspicious emails.</a:t>
            </a:r>
          </a:p>
          <a:p>
            <a:pPr lvl="1"/>
            <a:r>
              <a:rPr lang="en-US" dirty="0"/>
              <a:t>Shutdown ground zero computer</a:t>
            </a:r>
          </a:p>
          <a:p>
            <a:pPr lvl="1"/>
            <a:r>
              <a:rPr lang="en-US" dirty="0"/>
              <a:t>Updated antivirus software</a:t>
            </a:r>
          </a:p>
          <a:p>
            <a:pPr lvl="1"/>
            <a:r>
              <a:rPr lang="en-US" dirty="0"/>
              <a:t>Blocked source IP’s for email sender</a:t>
            </a:r>
          </a:p>
          <a:p>
            <a:pPr lvl="1"/>
            <a:r>
              <a:rPr lang="en-US" dirty="0"/>
              <a:t>Monitored network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Over 80 external IP address were blocked.</a:t>
            </a:r>
          </a:p>
          <a:p>
            <a:pPr lvl="1"/>
            <a:r>
              <a:rPr lang="en-US" dirty="0"/>
              <a:t>Malicious emails stopped coming around 6 pm.</a:t>
            </a:r>
          </a:p>
          <a:p>
            <a:pPr lvl="1"/>
            <a:r>
              <a:rPr lang="en-US" dirty="0"/>
              <a:t>No activity of malware distribution was detected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– Fri Jan 24,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Events.</a:t>
            </a:r>
          </a:p>
          <a:p>
            <a:pPr lvl="1"/>
            <a:r>
              <a:rPr lang="en-US" dirty="0"/>
              <a:t>New wave of emails started to arrive around 7 am.</a:t>
            </a:r>
          </a:p>
          <a:p>
            <a:pPr lvl="1"/>
            <a:r>
              <a:rPr lang="en-US" dirty="0"/>
              <a:t>Notifications of possible malicious files were reported.</a:t>
            </a:r>
          </a:p>
          <a:p>
            <a:pPr lvl="1"/>
            <a:r>
              <a:rPr lang="en-US" dirty="0"/>
              <a:t>Users reported suspicious emails.</a:t>
            </a:r>
          </a:p>
          <a:p>
            <a:pPr lvl="1"/>
            <a:r>
              <a:rPr lang="en-US" dirty="0"/>
              <a:t>Some users clicked on links or attachments.</a:t>
            </a:r>
          </a:p>
          <a:p>
            <a:pPr lvl="1"/>
            <a:r>
              <a:rPr lang="en-US" dirty="0"/>
              <a:t>Some computers become unresponsive or slow.</a:t>
            </a:r>
          </a:p>
          <a:p>
            <a:pPr marL="7772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1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– Fri Jan 24,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Remediation Steps</a:t>
            </a:r>
          </a:p>
          <a:p>
            <a:pPr lvl="1"/>
            <a:r>
              <a:rPr lang="en-US" dirty="0"/>
              <a:t>Sent communication to all users of suspicious emails.</a:t>
            </a:r>
          </a:p>
          <a:p>
            <a:pPr lvl="1"/>
            <a:r>
              <a:rPr lang="en-US" dirty="0"/>
              <a:t>Updated Antivirus rules and policies.</a:t>
            </a:r>
          </a:p>
          <a:p>
            <a:pPr lvl="1"/>
            <a:r>
              <a:rPr lang="en-US" dirty="0"/>
              <a:t>Shutdown Email server.</a:t>
            </a:r>
          </a:p>
          <a:p>
            <a:pPr lvl="1"/>
            <a:r>
              <a:rPr lang="en-US" dirty="0"/>
              <a:t>Blocked additional source IP’s for email senders.</a:t>
            </a:r>
          </a:p>
          <a:p>
            <a:pPr lvl="1"/>
            <a:r>
              <a:rPr lang="en-US" dirty="0"/>
              <a:t>Monitored network.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3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– Fri Jan 24,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Over 50 external IP address were blocked.</a:t>
            </a:r>
          </a:p>
          <a:p>
            <a:pPr lvl="1"/>
            <a:r>
              <a:rPr lang="en-US" dirty="0"/>
              <a:t>Signs of Malware were detected but not encryption.</a:t>
            </a:r>
            <a:endParaRPr lang="en-US" dirty="0">
              <a:ea typeface="Verdana"/>
              <a:cs typeface="Verdana"/>
            </a:endParaRPr>
          </a:p>
          <a:p>
            <a:pPr lvl="1"/>
            <a:r>
              <a:rPr lang="en-US" dirty="0"/>
              <a:t>Malicious emails stopped coming around 6 pm.</a:t>
            </a:r>
          </a:p>
        </p:txBody>
      </p:sp>
    </p:spTree>
    <p:extLst>
      <p:ext uri="{BB962C8B-B14F-4D97-AF65-F5344CB8AC3E}">
        <p14:creationId xmlns:p14="http://schemas.microsoft.com/office/powerpoint/2010/main" val="188427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mary (Orange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$HEAL-015_HealthPoint Master_11-14-18_Revise" id="{1274D4F6-ACBF-4C19-B2EE-C9560641A9B0}" vid="{2E2B24EB-43B3-4608-8DDC-338DBF5EDEFC}"/>
    </a:ext>
  </a:extLst>
</a:theme>
</file>

<file path=ppt/theme/theme2.xml><?xml version="1.0" encoding="utf-8"?>
<a:theme xmlns:a="http://schemas.openxmlformats.org/drawingml/2006/main" name="Secondary (Green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$HEAL-015_HealthPoint Master_11-14-18_Revise" id="{1274D4F6-ACBF-4C19-B2EE-C9560641A9B0}" vid="{ACC23E03-6153-42EC-A0CB-E5ABA4B1FD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$HEAL-015_HealthPoint Master_11-14-18_Revise</Template>
  <TotalTime>1078</TotalTime>
  <Words>907</Words>
  <Application>Microsoft Office PowerPoint</Application>
  <PresentationFormat>On-screen Show (4:3)</PresentationFormat>
  <Paragraphs>184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Lucida Grande</vt:lpstr>
      <vt:lpstr>Trebuchet MS</vt:lpstr>
      <vt:lpstr>Verdana</vt:lpstr>
      <vt:lpstr>Wingdings</vt:lpstr>
      <vt:lpstr>Primary (Orange) Slide Master</vt:lpstr>
      <vt:lpstr>Secondary (Green) Slide Master</vt:lpstr>
      <vt:lpstr>A Ransomware Experience</vt:lpstr>
      <vt:lpstr>Presented by</vt:lpstr>
      <vt:lpstr>There was a Security Plan</vt:lpstr>
      <vt:lpstr>Day 1 – Thu Jan 23, 2020</vt:lpstr>
      <vt:lpstr>Day 1 – Thu Jan 23, 2020</vt:lpstr>
      <vt:lpstr>Day 1 – Thu Jan 23, 2020</vt:lpstr>
      <vt:lpstr>Day 2 – Fri Jan 24, 2020</vt:lpstr>
      <vt:lpstr>Day 2 – Fri Jan 24, 2020</vt:lpstr>
      <vt:lpstr>Day 2 – Fri Jan 24, 2020</vt:lpstr>
      <vt:lpstr>Day 3 – Sat Jan 25, 2020</vt:lpstr>
      <vt:lpstr>Day 3 – Sat Jan 25, 2020</vt:lpstr>
      <vt:lpstr>Day 3 – Sat Jan 25, 2020</vt:lpstr>
      <vt:lpstr>Day 4 – Sun Jan 26, 2020</vt:lpstr>
      <vt:lpstr>Day 4 – Sun Jan 26, 2020</vt:lpstr>
      <vt:lpstr>Day 5 and On</vt:lpstr>
      <vt:lpstr>Day 5 and On</vt:lpstr>
      <vt:lpstr>Summary and Lessons Learned</vt:lpstr>
      <vt:lpstr>Summary and Lessons Learned</vt:lpstr>
      <vt:lpstr>A New Threat</vt:lpstr>
      <vt:lpstr>A New Threat</vt:lpstr>
      <vt:lpstr>Summary and Lessons Learned II</vt:lpstr>
      <vt:lpstr>   Everyone Deserves Great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Claire  Keeler</dc:creator>
  <cp:lastModifiedBy>Terri Blazell-Wayson</cp:lastModifiedBy>
  <cp:revision>38</cp:revision>
  <cp:lastPrinted>2015-04-29T21:28:21Z</cp:lastPrinted>
  <dcterms:created xsi:type="dcterms:W3CDTF">2018-11-15T19:11:19Z</dcterms:created>
  <dcterms:modified xsi:type="dcterms:W3CDTF">2021-06-21T22:09:41Z</dcterms:modified>
</cp:coreProperties>
</file>