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5"/>
  </p:notesMasterIdLst>
  <p:handoutMasterIdLst>
    <p:handoutMasterId r:id="rId36"/>
  </p:handoutMasterIdLst>
  <p:sldIdLst>
    <p:sldId id="257" r:id="rId2"/>
    <p:sldId id="258" r:id="rId3"/>
    <p:sldId id="291" r:id="rId4"/>
    <p:sldId id="260" r:id="rId5"/>
    <p:sldId id="295" r:id="rId6"/>
    <p:sldId id="278" r:id="rId7"/>
    <p:sldId id="277" r:id="rId8"/>
    <p:sldId id="281" r:id="rId9"/>
    <p:sldId id="271" r:id="rId10"/>
    <p:sldId id="261" r:id="rId11"/>
    <p:sldId id="283" r:id="rId12"/>
    <p:sldId id="275" r:id="rId13"/>
    <p:sldId id="296" r:id="rId14"/>
    <p:sldId id="284" r:id="rId15"/>
    <p:sldId id="292" r:id="rId16"/>
    <p:sldId id="293" r:id="rId17"/>
    <p:sldId id="262" r:id="rId18"/>
    <p:sldId id="285" r:id="rId19"/>
    <p:sldId id="280" r:id="rId20"/>
    <p:sldId id="279" r:id="rId21"/>
    <p:sldId id="274" r:id="rId22"/>
    <p:sldId id="294" r:id="rId23"/>
    <p:sldId id="263" r:id="rId24"/>
    <p:sldId id="286" r:id="rId25"/>
    <p:sldId id="287" r:id="rId26"/>
    <p:sldId id="288" r:id="rId27"/>
    <p:sldId id="289" r:id="rId28"/>
    <p:sldId id="290" r:id="rId29"/>
    <p:sldId id="265" r:id="rId30"/>
    <p:sldId id="297" r:id="rId31"/>
    <p:sldId id="269" r:id="rId32"/>
    <p:sldId id="270" r:id="rId33"/>
    <p:sldId id="2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9911" autoAdjust="0"/>
  </p:normalViewPr>
  <p:slideViewPr>
    <p:cSldViewPr snapToGrid="0">
      <p:cViewPr varScale="1">
        <p:scale>
          <a:sx n="114" d="100"/>
          <a:sy n="114" d="100"/>
        </p:scale>
        <p:origin x="414" y="102"/>
      </p:cViewPr>
      <p:guideLst>
        <p:guide orient="horz" pos="2160"/>
        <p:guide pos="3840"/>
        <p:guide pos="7296"/>
        <p:guide orient="horz" pos="4128"/>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796EA6-6F25-4F19-87BA-7ADCC16DAEFF}" type="datetimeFigureOut">
              <a:rPr lang="en-US" smtClean="0"/>
              <a:t>6/9/2021</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4E50CC-F33A-4EF4-9F12-93EC4A21A0CF}" type="slidenum">
              <a:rPr lang="en-US" smtClean="0"/>
              <a:t>‹#›</a:t>
            </a:fld>
            <a:endParaRPr lang="en-US"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9C172E-A8B5-46F6-B05C-DFA3E2E0F207}" type="datetimeFigureOut">
              <a:rPr lang="en-US" smtClean="0"/>
              <a:t>6/9/2021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74CE4-FBD8-4481-AEFB-CA53E599A745}" type="slidenum">
              <a:rPr lang="en-US" smtClean="0"/>
              <a:t>‹#›</a:t>
            </a:fld>
            <a:endParaRPr lang="en-US"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674CE4-FBD8-4481-AEFB-CA53E599A745}" type="slidenum">
              <a:rPr lang="en-US" smtClean="0"/>
              <a:t>1</a:t>
            </a:fld>
            <a:endParaRPr lang="en-US" dirty="0"/>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presentation will benefit audience: Adult learners are more interested in a subject if they know how or why it is important to them.</a:t>
            </a:r>
          </a:p>
          <a:p>
            <a:pPr marL="171450" indent="-171450">
              <a:buFont typeface="Arial" panose="020B0604020202020204" pitchFamily="34" charset="0"/>
              <a:buChar char="•"/>
            </a:pPr>
            <a:r>
              <a:rPr lang="en-US" dirty="0"/>
              <a:t>Presenter’s level of expertise in the subject: Briefly state your credentials in this area, or explain why participants should listen to you.</a:t>
            </a:r>
          </a:p>
        </p:txBody>
      </p:sp>
      <p:sp>
        <p:nvSpPr>
          <p:cNvPr id="4" name="Slide Number Placeholder 3"/>
          <p:cNvSpPr>
            <a:spLocks noGrp="1"/>
          </p:cNvSpPr>
          <p:nvPr>
            <p:ph type="sldNum" sz="quarter" idx="10"/>
          </p:nvPr>
        </p:nvSpPr>
        <p:spPr/>
        <p:txBody>
          <a:bodyPr/>
          <a:lstStyle/>
          <a:p>
            <a:fld id="{CF2FD335-6D8E-486A-8F5F-DFC7325903FF}" type="slidenum">
              <a:rPr lang="en-US" smtClean="0"/>
              <a:t>2</a:t>
            </a:fld>
            <a:endParaRPr lang="en-US" dirty="0"/>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Lesson descriptions should be brief.</a:t>
            </a:r>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3</a:t>
            </a:fld>
            <a:endParaRPr lang="en-US" dirty="0"/>
          </a:p>
        </p:txBody>
      </p:sp>
    </p:spTree>
    <p:extLst>
      <p:ext uri="{BB962C8B-B14F-4D97-AF65-F5344CB8AC3E}">
        <p14:creationId xmlns:p14="http://schemas.microsoft.com/office/powerpoint/2010/main" val="95587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Example objectives</a:t>
            </a:r>
          </a:p>
          <a:p>
            <a:pPr marL="0" indent="0">
              <a:buFont typeface="Arial" panose="020B0604020202020204" pitchFamily="34" charset="0"/>
              <a:buNone/>
            </a:pPr>
            <a:r>
              <a:rPr lang="en-US" dirty="0"/>
              <a:t>At the end of this lesson, you will be able to:</a:t>
            </a:r>
          </a:p>
          <a:p>
            <a:pPr marL="171450" indent="-171450">
              <a:buFont typeface="Arial" panose="020B0604020202020204" pitchFamily="34" charset="0"/>
              <a:buChar char="•"/>
            </a:pPr>
            <a:r>
              <a:rPr lang="en-US" dirty="0"/>
              <a:t>Save files to the team Web server.</a:t>
            </a:r>
          </a:p>
          <a:p>
            <a:pPr marL="171450" indent="-171450">
              <a:buFont typeface="Arial" panose="020B0604020202020204" pitchFamily="34" charset="0"/>
              <a:buChar char="•"/>
            </a:pPr>
            <a:r>
              <a:rPr lang="en-US" dirty="0"/>
              <a:t>Move files to different locations on the team Web server.</a:t>
            </a:r>
          </a:p>
          <a:p>
            <a:pPr marL="171450" indent="-171450">
              <a:buFont typeface="Arial" panose="020B0604020202020204" pitchFamily="34" charset="0"/>
              <a:buChar char="•"/>
            </a:pPr>
            <a:r>
              <a:rPr lang="en-US" dirty="0"/>
              <a:t>Share files on the team Web server.</a:t>
            </a:r>
          </a:p>
          <a:p>
            <a:endParaRPr lang="en-US" dirty="0"/>
          </a:p>
          <a:p>
            <a:endParaRPr lang="en-US" dirty="0"/>
          </a:p>
        </p:txBody>
      </p:sp>
      <p:sp>
        <p:nvSpPr>
          <p:cNvPr id="4" name="Slide Number Placeholder 3"/>
          <p:cNvSpPr>
            <a:spLocks noGrp="1"/>
          </p:cNvSpPr>
          <p:nvPr>
            <p:ph type="sldNum" sz="quarter" idx="10"/>
          </p:nvPr>
        </p:nvSpPr>
        <p:spPr/>
        <p:txBody>
          <a:bodyPr/>
          <a:lstStyle/>
          <a:p>
            <a:fld id="{CF2FD335-6D8E-486A-8F5F-DFC7325903FF}" type="slidenum">
              <a:rPr lang="en-US" smtClean="0"/>
              <a:t>4</a:t>
            </a:fld>
            <a:endParaRPr lang="en-US" dirty="0"/>
          </a:p>
        </p:txBody>
      </p:sp>
    </p:spTree>
    <p:extLst>
      <p:ext uri="{BB962C8B-B14F-4D97-AF65-F5344CB8AC3E}">
        <p14:creationId xmlns:p14="http://schemas.microsoft.com/office/powerpoint/2010/main" val="3069441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00B302-F4DC-4547-9C74-CF794137D166}" type="slidenum">
              <a:rPr lang="en-US" smtClean="0"/>
              <a:t>23</a:t>
            </a:fld>
            <a:endParaRPr lang="en-US" dirty="0"/>
          </a:p>
        </p:txBody>
      </p:sp>
    </p:spTree>
    <p:extLst>
      <p:ext uri="{BB962C8B-B14F-4D97-AF65-F5344CB8AC3E}">
        <p14:creationId xmlns:p14="http://schemas.microsoft.com/office/powerpoint/2010/main" val="908655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Rectangle 18"/>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Rectangle 22"/>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4" name="Rectangle 23"/>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5" name="Rectangle 24"/>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6" name="Rectangle 25"/>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Rectangle 6"/>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609600" y="2389009"/>
            <a:ext cx="112776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17" name="Footer Placeholder 16"/>
          <p:cNvSpPr>
            <a:spLocks noGrp="1"/>
          </p:cNvSpPr>
          <p:nvPr>
            <p:ph type="ftr" sz="quarter" idx="11"/>
          </p:nvPr>
        </p:nvSpPr>
        <p:spPr>
          <a:xfrm>
            <a:off x="7265116" y="4205288"/>
            <a:ext cx="1727200" cy="457200"/>
          </a:xfrm>
        </p:spPr>
        <p:txBody>
          <a:bodyPr/>
          <a:lstStyle>
            <a:lvl1pPr>
              <a:defRPr>
                <a:solidFill>
                  <a:schemeClr val="accent2">
                    <a:lumMod val="75000"/>
                  </a:schemeClr>
                </a:solidFill>
              </a:defRPr>
            </a:lvl1pPr>
          </a:lstStyle>
          <a:p>
            <a:r>
              <a:rPr lang="en-US"/>
              <a:t>Add a footer</a:t>
            </a:r>
            <a:endParaRPr lang="en-US" dirty="0"/>
          </a:p>
        </p:txBody>
      </p:sp>
      <p:sp>
        <p:nvSpPr>
          <p:cNvPr id="28" name="Date Placeholder 27"/>
          <p:cNvSpPr>
            <a:spLocks noGrp="1"/>
          </p:cNvSpPr>
          <p:nvPr>
            <p:ph type="dt" sz="half" idx="10"/>
          </p:nvPr>
        </p:nvSpPr>
        <p:spPr>
          <a:xfrm>
            <a:off x="9043832" y="4206240"/>
            <a:ext cx="1280160" cy="457200"/>
          </a:xfrm>
        </p:spPr>
        <p:txBody>
          <a:bodyPr/>
          <a:lstStyle>
            <a:lvl1pPr>
              <a:defRPr>
                <a:solidFill>
                  <a:schemeClr val="accent2">
                    <a:lumMod val="75000"/>
                  </a:schemeClr>
                </a:solidFill>
              </a:defRPr>
            </a:lvl1pPr>
          </a:lstStyle>
          <a:p>
            <a:fld id="{4E708F12-96AD-4ED4-8132-A78F5E42C1F5}" type="datetime1">
              <a:rPr lang="en-US" smtClean="0"/>
              <a:pPr/>
              <a:t>6/9/2021</a:t>
            </a:fld>
            <a:endParaRPr lang="en-US" dirty="0"/>
          </a:p>
        </p:txBody>
      </p:sp>
      <p:sp>
        <p:nvSpPr>
          <p:cNvPr id="29" name="Slide Number Placeholder 28"/>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360115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7FA170-8299-44AD-AEEF-FC686C3D7804}" type="datetime1">
              <a:rPr lang="en-US" smtClean="0"/>
              <a:t>6/9/2021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67844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hasCustomPrompt="1"/>
          </p:nvPr>
        </p:nvSpPr>
        <p:spPr>
          <a:xfrm>
            <a:off x="9042400" y="1143000"/>
            <a:ext cx="2540000" cy="5448300"/>
          </a:xfrm>
        </p:spPr>
        <p:txBody>
          <a:bodyPr vert="eaVert"/>
          <a:lstStyle>
            <a:lvl1pPr>
              <a:defRPr/>
            </a:lvl1pPr>
          </a:lstStyle>
          <a:p>
            <a:r>
              <a:rPr kumimoji="0" lang="en-US" dirty="0"/>
              <a:t>Edit Master title style</a:t>
            </a:r>
          </a:p>
        </p:txBody>
      </p:sp>
      <p:sp>
        <p:nvSpPr>
          <p:cNvPr id="3" name="Vertical Text Placeholder 2"/>
          <p:cNvSpPr>
            <a:spLocks noGrp="1"/>
          </p:cNvSpPr>
          <p:nvPr>
            <p:ph type="body" orient="vert" idx="1" hasCustomPrompt="1"/>
          </p:nvPr>
        </p:nvSpPr>
        <p:spPr>
          <a:xfrm>
            <a:off x="609600" y="1143000"/>
            <a:ext cx="8331200" cy="5448300"/>
          </a:xfrm>
        </p:spPr>
        <p:txBody>
          <a:bodyPr vert="eaVert"/>
          <a:lstStyle>
            <a:lvl5pPr>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2231763A-68EC-4ECD-9620-D9FE9CDDD622}" type="datetime1">
              <a:rPr lang="en-US" smtClean="0"/>
              <a:t>6/9/2021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9780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lvl1pPr>
              <a:defRPr/>
            </a:lvl1pPr>
            <a:lvl5pPr>
              <a:defRPr/>
            </a:lvl5pPr>
            <a:lvl6pPr>
              <a:defRPr/>
            </a:lvl6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B98BEDD-6160-49BB-B372-861DE7DE9BA5}" type="datetime1">
              <a:rPr lang="en-US" smtClean="0"/>
              <a:t>6/9/2021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59430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968322"/>
            <a:ext cx="10363200" cy="1362075"/>
          </a:xfrm>
        </p:spPr>
        <p:txBody>
          <a:bodyPr anchor="b">
            <a:noAutofit/>
          </a:bodyPr>
          <a:lstStyle>
            <a:lvl1pPr algn="l">
              <a:buNone/>
              <a:defRPr sz="4300" b="1" cap="none" baseline="0">
                <a:ln w="12700">
                  <a:solidFill>
                    <a:schemeClr val="accent2">
                      <a:shade val="90000"/>
                      <a:satMod val="150000"/>
                    </a:schemeClr>
                  </a:solidFill>
                </a:ln>
                <a:solidFill>
                  <a:schemeClr val="accent2"/>
                </a:solidFill>
                <a:effectLst/>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AAE819F-B7FD-4B29-8F66-9E318144BC2A}" type="datetime1">
              <a:rPr lang="en-US" smtClean="0"/>
              <a:t>6/9/2021</a:t>
            </a:fld>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270512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Content Placeholder 3"/>
          <p:cNvSpPr>
            <a:spLocks noGrp="1"/>
          </p:cNvSpPr>
          <p:nvPr>
            <p:ph sz="half" idx="2"/>
          </p:nvPr>
        </p:nvSpPr>
        <p:spPr>
          <a:xfrm>
            <a:off x="6197600" y="2249425"/>
            <a:ext cx="5384800" cy="4341875"/>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D4CA159C-B6E0-4F10-9F4A-2FA57003B139}" type="datetime1">
              <a:rPr lang="en-US" smtClean="0"/>
              <a:t>6/9/2021</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446445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0" orient="horz" pos="2160" userDrawn="1">
          <p15:clr>
            <a:srgbClr val="FBAE40"/>
          </p15:clr>
        </p15:guide>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1143000"/>
            <a:ext cx="11176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508000" y="2244970"/>
            <a:ext cx="5388864"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Text Placeholder 3"/>
          <p:cNvSpPr>
            <a:spLocks noGrp="1"/>
          </p:cNvSpPr>
          <p:nvPr>
            <p:ph type="body" sz="half" idx="3"/>
          </p:nvPr>
        </p:nvSpPr>
        <p:spPr>
          <a:xfrm>
            <a:off x="6294968" y="2244970"/>
            <a:ext cx="5389033" cy="457200"/>
          </a:xfrm>
          <a:solidFill>
            <a:schemeClr val="accent2">
              <a:lumMod val="60000"/>
              <a:lumOff val="4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28" name="Footer Placeholder 27"/>
          <p:cNvSpPr>
            <a:spLocks noGrp="1"/>
          </p:cNvSpPr>
          <p:nvPr>
            <p:ph type="ftr" sz="quarter" idx="12"/>
          </p:nvPr>
        </p:nvSpPr>
        <p:spPr/>
        <p:txBody>
          <a:bodyPr rtlCol="0"/>
          <a:lstStyle/>
          <a:p>
            <a:r>
              <a:rPr lang="en-US" dirty="0"/>
              <a:t>Add a footer</a:t>
            </a:r>
          </a:p>
        </p:txBody>
      </p:sp>
      <p:sp>
        <p:nvSpPr>
          <p:cNvPr id="26" name="Date Placeholder 25"/>
          <p:cNvSpPr>
            <a:spLocks noGrp="1"/>
          </p:cNvSpPr>
          <p:nvPr>
            <p:ph type="dt" sz="half" idx="10"/>
          </p:nvPr>
        </p:nvSpPr>
        <p:spPr/>
        <p:txBody>
          <a:bodyPr rtlCol="0"/>
          <a:lstStyle/>
          <a:p>
            <a:fld id="{8170CBBB-D1D1-4386-A5E9-07F3477B78F3}" type="datetime1">
              <a:rPr lang="en-US" smtClean="0"/>
              <a:t>6/9/2021</a:t>
            </a:fld>
            <a:endParaRPr lang="en-US" dirty="0"/>
          </a:p>
        </p:txBody>
      </p:sp>
      <p:sp>
        <p:nvSpPr>
          <p:cNvPr id="27" name="Slide Number Placeholder 26"/>
          <p:cNvSpPr>
            <a:spLocks noGrp="1"/>
          </p:cNvSpPr>
          <p:nvPr>
            <p:ph type="sldNum" sz="quarter" idx="11"/>
          </p:nvPr>
        </p:nvSpPr>
        <p:spPr/>
        <p:txBody>
          <a:bodyPr rtlCol="0"/>
          <a:lstStyle/>
          <a:p>
            <a:fld id="{401CF334-2D5C-4859-84A6-CA7E6E43FAEB}" type="slidenum">
              <a:rPr lang="en-US" smtClean="0"/>
              <a:t>‹#›</a:t>
            </a:fld>
            <a:endParaRPr lang="en-US" dirty="0"/>
          </a:p>
        </p:txBody>
      </p:sp>
    </p:spTree>
    <p:extLst>
      <p:ext uri="{BB962C8B-B14F-4D97-AF65-F5344CB8AC3E}">
        <p14:creationId xmlns:p14="http://schemas.microsoft.com/office/powerpoint/2010/main" val="37071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en-US"/>
              <a:t>Click to edit Master title style</a:t>
            </a:r>
          </a:p>
        </p:txBody>
      </p:sp>
      <p:sp>
        <p:nvSpPr>
          <p:cNvPr id="4" name="Footer Placeholder 3"/>
          <p:cNvSpPr>
            <a:spLocks noGrp="1"/>
          </p:cNvSpPr>
          <p:nvPr>
            <p:ph type="ftr" sz="quarter" idx="11"/>
          </p:nvPr>
        </p:nvSpPr>
        <p:spPr>
          <a:xfrm>
            <a:off x="7010400" y="612648"/>
            <a:ext cx="1767840" cy="457200"/>
          </a:xfrm>
        </p:spPr>
        <p:txBody>
          <a:bodyPr/>
          <a:lstStyle/>
          <a:p>
            <a:r>
              <a:rPr lang="en-US" dirty="0"/>
              <a:t>Add a footer</a:t>
            </a:r>
          </a:p>
        </p:txBody>
      </p:sp>
      <p:sp>
        <p:nvSpPr>
          <p:cNvPr id="3" name="Date Placeholder 2"/>
          <p:cNvSpPr>
            <a:spLocks noGrp="1"/>
          </p:cNvSpPr>
          <p:nvPr>
            <p:ph type="dt" sz="half" idx="10"/>
          </p:nvPr>
        </p:nvSpPr>
        <p:spPr>
          <a:xfrm>
            <a:off x="8778240" y="612648"/>
            <a:ext cx="1276352" cy="457200"/>
          </a:xfrm>
        </p:spPr>
        <p:txBody>
          <a:bodyPr/>
          <a:lstStyle/>
          <a:p>
            <a:fld id="{9FA4CAD8-0EA7-4615-B69B-B2F199EF3A93}" type="datetime1">
              <a:rPr lang="en-US" smtClean="0"/>
              <a:t>6/9/2021</a:t>
            </a:fld>
            <a:endParaRPr lang="en-US" dirty="0"/>
          </a:p>
        </p:txBody>
      </p:sp>
      <p:sp>
        <p:nvSpPr>
          <p:cNvPr id="5" name="Slide Number Placeholder 4"/>
          <p:cNvSpPr>
            <a:spLocks noGrp="1"/>
          </p:cNvSpPr>
          <p:nvPr>
            <p:ph type="sldNum" sz="quarter" idx="12"/>
          </p:nvPr>
        </p:nvSpPr>
        <p:spPr>
          <a:xfrm>
            <a:off x="10899648" y="2272"/>
            <a:ext cx="1016000" cy="365760"/>
          </a:xfrm>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382195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B9234BD7-6953-492C-921B-E68B2D7F14C8}" type="datetime1">
              <a:rPr lang="en-US" smtClean="0"/>
              <a:t>6/9/2021</a:t>
            </a:fld>
            <a:endParaRPr lang="en-US" dirty="0"/>
          </a:p>
        </p:txBody>
      </p:sp>
      <p:sp>
        <p:nvSpPr>
          <p:cNvPr id="4" name="Slide Number Placeholder 3"/>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13569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37995" y="1101970"/>
            <a:ext cx="4511040" cy="877824"/>
          </a:xfrm>
        </p:spPr>
        <p:txBody>
          <a:bodyPr anchor="b"/>
          <a:lstStyle>
            <a:lvl1pPr algn="l">
              <a:buNone/>
              <a:defRPr sz="1800" b="1"/>
            </a:lvl1pPr>
          </a:lstStyle>
          <a:p>
            <a:r>
              <a:rPr kumimoji="0" lang="en-US" dirty="0"/>
              <a:t>Edit Master title style</a:t>
            </a:r>
          </a:p>
        </p:txBody>
      </p:sp>
      <p:sp>
        <p:nvSpPr>
          <p:cNvPr id="4" name="Content Placeholder 3"/>
          <p:cNvSpPr>
            <a:spLocks noGrp="1"/>
          </p:cNvSpPr>
          <p:nvPr>
            <p:ph sz="half" idx="1"/>
          </p:nvPr>
        </p:nvSpPr>
        <p:spPr>
          <a:xfrm>
            <a:off x="203200" y="776287"/>
            <a:ext cx="6803136" cy="580508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3" name="Text Placeholder 2"/>
          <p:cNvSpPr>
            <a:spLocks noGrp="1"/>
          </p:cNvSpPr>
          <p:nvPr>
            <p:ph type="body" idx="2"/>
          </p:nvPr>
        </p:nvSpPr>
        <p:spPr>
          <a:xfrm>
            <a:off x="7137995" y="2010727"/>
            <a:ext cx="4511040" cy="4580573"/>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5A17D9B-D4D3-4E23-88DF-2E354FA43196}" type="datetime1">
              <a:rPr lang="en-US" smtClean="0"/>
              <a:t>6/9/2021</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49868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41F67C5-D04E-4576-B61C-12ABA14BBD6C}" type="datetime1">
              <a:rPr lang="en-US" smtClean="0"/>
              <a:t>6/9/2021</a:t>
            </a:fld>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dirty="0"/>
          </a:p>
        </p:txBody>
      </p:sp>
    </p:spTree>
    <p:extLst>
      <p:ext uri="{BB962C8B-B14F-4D97-AF65-F5344CB8AC3E}">
        <p14:creationId xmlns:p14="http://schemas.microsoft.com/office/powerpoint/2010/main" val="188361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Rectangle 28"/>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1" name="Rectangle 30"/>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3" name="Rounded Rectangle 32"/>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useBgFill="1">
        <p:nvSpPr>
          <p:cNvPr id="34" name="Rounded Rectangle 33"/>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5" name="Rectangle 34"/>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6" name="Rectangle 35"/>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7" name="Rectangle 36"/>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8" name="Rectangle 37"/>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9" name="Rectangle 38"/>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609600" y="1143000"/>
            <a:ext cx="10972800" cy="10668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09600" y="2249424"/>
            <a:ext cx="10972800" cy="4325112"/>
          </a:xfrm>
          <a:prstGeom prst="rect">
            <a:avLst/>
          </a:prstGeom>
        </p:spPr>
        <p:txBody>
          <a:bodyPr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Footer Placeholder 2"/>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1100">
                <a:solidFill>
                  <a:schemeClr val="accent2">
                    <a:lumMod val="75000"/>
                  </a:schemeClr>
                </a:solidFill>
              </a:defRPr>
            </a:lvl1pPr>
          </a:lstStyle>
          <a:p>
            <a:r>
              <a:rPr lang="en-US"/>
              <a:t>Add a footer</a:t>
            </a:r>
            <a:endParaRPr lang="en-US" dirty="0"/>
          </a:p>
        </p:txBody>
      </p:sp>
      <p:sp>
        <p:nvSpPr>
          <p:cNvPr id="14" name="Date Placeholder 13"/>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1100">
                <a:solidFill>
                  <a:schemeClr val="accent2">
                    <a:lumMod val="75000"/>
                  </a:schemeClr>
                </a:solidFill>
              </a:defRPr>
            </a:lvl1pPr>
          </a:lstStyle>
          <a:p>
            <a:fld id="{C20F09E4-6EA4-4BF3-9FC8-FF40373B88E6}" type="datetime1">
              <a:rPr lang="en-US" smtClean="0"/>
              <a:pPr/>
              <a:t>6/9/2021</a:t>
            </a:fld>
            <a:endParaRPr lang="en-US" dirty="0"/>
          </a:p>
        </p:txBody>
      </p:sp>
      <p:sp>
        <p:nvSpPr>
          <p:cNvPr id="23" name="Slide Number Placeholder 22"/>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fld id="{401CF334-2D5C-4859-84A6-CA7E6E43FAEB}" type="slidenum">
              <a:rPr lang="en-US" smtClean="0"/>
              <a:t>‹#›</a:t>
            </a:fld>
            <a:endParaRPr lang="en-US" dirty="0"/>
          </a:p>
        </p:txBody>
      </p:sp>
    </p:spTree>
    <p:extLst>
      <p:ext uri="{BB962C8B-B14F-4D97-AF65-F5344CB8AC3E}">
        <p14:creationId xmlns:p14="http://schemas.microsoft.com/office/powerpoint/2010/main" val="21321717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lumMod val="75000"/>
          </a:schemeClr>
        </a:buClr>
        <a:buFont typeface="Georgia"/>
        <a:buChar char="•"/>
        <a:defRPr kumimoji="0" sz="2800" kern="1200">
          <a:solidFill>
            <a:schemeClr val="tx2"/>
          </a:solidFill>
          <a:latin typeface="+mn-lt"/>
          <a:ea typeface="+mn-ea"/>
          <a:cs typeface="+mn-cs"/>
        </a:defRPr>
      </a:lvl1pPr>
      <a:lvl2pPr marL="658368" indent="-246888" algn="l" rtl="0" eaLnBrk="1" latinLnBrk="0" hangingPunct="1">
        <a:spcBef>
          <a:spcPts val="300"/>
        </a:spcBef>
        <a:buClr>
          <a:schemeClr val="accent2">
            <a:lumMod val="75000"/>
          </a:schemeClr>
        </a:buClr>
        <a:buFont typeface="Georgia"/>
        <a:buChar char="▫"/>
        <a:defRPr kumimoji="0" sz="2600" kern="1200">
          <a:solidFill>
            <a:schemeClr val="tx2"/>
          </a:solidFill>
          <a:latin typeface="+mn-lt"/>
          <a:ea typeface="+mn-ea"/>
          <a:cs typeface="+mn-cs"/>
        </a:defRPr>
      </a:lvl2pPr>
      <a:lvl3pPr marL="923544" indent="-219456" algn="l" rtl="0" eaLnBrk="1" latinLnBrk="0" hangingPunct="1">
        <a:spcBef>
          <a:spcPts val="300"/>
        </a:spcBef>
        <a:buClr>
          <a:schemeClr val="accent1">
            <a:lumMod val="50000"/>
          </a:schemeClr>
        </a:buClr>
        <a:buFont typeface="Wingdings 2" panose="05020102010507070707" pitchFamily="18" charset="2"/>
        <a:buChar char=""/>
        <a:defRPr kumimoji="0" sz="2400" kern="1200">
          <a:solidFill>
            <a:schemeClr val="tx2"/>
          </a:solidFill>
          <a:latin typeface="+mn-lt"/>
          <a:ea typeface="+mn-ea"/>
          <a:cs typeface="+mn-cs"/>
        </a:defRPr>
      </a:lvl3pPr>
      <a:lvl4pPr marL="1179576" indent="-201168" algn="l" rtl="0" eaLnBrk="1" latinLnBrk="0" hangingPunct="1">
        <a:spcBef>
          <a:spcPts val="300"/>
        </a:spcBef>
        <a:buClr>
          <a:schemeClr val="accent1">
            <a:lumMod val="50000"/>
          </a:schemeClr>
        </a:buClr>
        <a:buFont typeface="Wingdings 2" panose="05020102010507070707" pitchFamily="18" charset="2"/>
        <a:buChar char=""/>
        <a:defRPr kumimoji="0" sz="2200" kern="1200">
          <a:solidFill>
            <a:schemeClr val="tx2"/>
          </a:solidFill>
          <a:latin typeface="+mn-lt"/>
          <a:ea typeface="+mn-ea"/>
          <a:cs typeface="+mn-cs"/>
        </a:defRPr>
      </a:lvl4pPr>
      <a:lvl5pPr marL="1389888" indent="-182880" algn="l" rtl="0" eaLnBrk="1" latinLnBrk="0" hangingPunct="1">
        <a:spcBef>
          <a:spcPts val="300"/>
        </a:spcBef>
        <a:buClr>
          <a:schemeClr val="accent1">
            <a:lumMod val="50000"/>
          </a:schemeClr>
        </a:buClr>
        <a:buFont typeface="Wingdings 2" panose="05020102010507070707" pitchFamily="18" charset="2"/>
        <a:buChar char=""/>
        <a:defRPr kumimoji="0" sz="2000" kern="1200">
          <a:solidFill>
            <a:schemeClr val="tx2"/>
          </a:solidFill>
          <a:latin typeface="+mn-lt"/>
          <a:ea typeface="+mn-ea"/>
          <a:cs typeface="+mn-cs"/>
        </a:defRPr>
      </a:lvl5pPr>
      <a:lvl6pPr marL="1609344" indent="-182880" algn="l" rtl="0" eaLnBrk="1" latinLnBrk="0" hangingPunct="1">
        <a:spcBef>
          <a:spcPts val="300"/>
        </a:spcBef>
        <a:buClr>
          <a:schemeClr val="accent1">
            <a:lumMod val="50000"/>
          </a:schemeClr>
        </a:buClr>
        <a:buFont typeface="Wingdings 2" panose="05020102010507070707" pitchFamily="18" charset="2"/>
        <a:buChar char=""/>
        <a:defRPr kumimoji="0" sz="1800" kern="1200">
          <a:solidFill>
            <a:schemeClr val="tx2"/>
          </a:solidFill>
          <a:latin typeface="+mn-lt"/>
          <a:ea typeface="+mn-ea"/>
          <a:cs typeface="+mn-cs"/>
        </a:defRPr>
      </a:lvl6pPr>
      <a:lvl7pPr marL="1828800" indent="-182880" algn="l" rtl="0" eaLnBrk="1" latinLnBrk="0" hangingPunct="1">
        <a:spcBef>
          <a:spcPts val="300"/>
        </a:spcBef>
        <a:buClr>
          <a:schemeClr val="accent1">
            <a:lumMod val="50000"/>
          </a:schemeClr>
        </a:buClr>
        <a:buFont typeface="Wingdings 2" panose="05020102010507070707" pitchFamily="18" charset="2"/>
        <a:buChar char=""/>
        <a:defRPr kumimoji="0" sz="1600" kern="1200">
          <a:solidFill>
            <a:schemeClr val="tx2"/>
          </a:solidFill>
          <a:latin typeface="+mn-lt"/>
          <a:ea typeface="+mn-ea"/>
          <a:cs typeface="+mn-cs"/>
        </a:defRPr>
      </a:lvl7pPr>
      <a:lvl8pPr marL="2029968" indent="-182880" algn="l" rtl="0" eaLnBrk="1" latinLnBrk="0" hangingPunct="1">
        <a:spcBef>
          <a:spcPts val="300"/>
        </a:spcBef>
        <a:buClr>
          <a:schemeClr val="accent1">
            <a:lumMod val="50000"/>
          </a:schemeClr>
        </a:buClr>
        <a:buFont typeface="Wingdings 2" panose="05020102010507070707" pitchFamily="18" charset="2"/>
        <a:buChar char=""/>
        <a:defRPr kumimoji="0" sz="1500" kern="1200">
          <a:solidFill>
            <a:schemeClr val="tx2"/>
          </a:solidFill>
          <a:latin typeface="+mn-lt"/>
          <a:ea typeface="+mn-ea"/>
          <a:cs typeface="+mn-cs"/>
        </a:defRPr>
      </a:lvl8pPr>
      <a:lvl9pPr marL="2240280" indent="-182880" algn="l" rtl="0" eaLnBrk="1" latinLnBrk="0" hangingPunct="1">
        <a:spcBef>
          <a:spcPts val="300"/>
        </a:spcBef>
        <a:buClr>
          <a:schemeClr val="accent1">
            <a:lumMod val="50000"/>
          </a:schemeClr>
        </a:buClr>
        <a:buFont typeface="Wingdings 2" panose="05020102010507070707" pitchFamily="18" charset="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2160" userDrawn="1">
          <p15:clr>
            <a:srgbClr val="F26B43"/>
          </p15:clr>
        </p15:guide>
        <p15:guide id="1" pos="3840" userDrawn="1">
          <p15:clr>
            <a:srgbClr val="F26B43"/>
          </p15:clr>
        </p15:guide>
        <p15:guide id="2"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NUL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hyperlink" Target="https://crosscut.com/2020/06/short-violent-history-puget-sound-uprisings-protests-and-riots" TargetMode="Externa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hyperlink" Target="https://www.aclu.org/know-your-rights/protesters-rights/"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Protesters at the Workplace</a:t>
            </a:r>
          </a:p>
        </p:txBody>
      </p:sp>
      <p:sp>
        <p:nvSpPr>
          <p:cNvPr id="3" name="Subtitle 2"/>
          <p:cNvSpPr>
            <a:spLocks noGrp="1"/>
          </p:cNvSpPr>
          <p:nvPr>
            <p:ph type="subTitle" idx="1"/>
          </p:nvPr>
        </p:nvSpPr>
        <p:spPr/>
        <p:txBody>
          <a:bodyPr/>
          <a:lstStyle/>
          <a:p>
            <a:r>
              <a:rPr lang="en-US" b="1" dirty="0"/>
              <a:t>Linda A. Simpson</a:t>
            </a:r>
          </a:p>
          <a:p>
            <a:r>
              <a:rPr lang="en-US" b="1" dirty="0"/>
              <a:t>Security Manager  </a:t>
            </a:r>
          </a:p>
          <a:p>
            <a:r>
              <a:rPr lang="en-US" dirty="0"/>
              <a:t>Planned Parenthood of the Great Northwest, Hawai’i, Alaska, Indiana, Kentucky (PPGNHAIK)</a:t>
            </a:r>
          </a:p>
          <a:p>
            <a:endParaRPr lang="en-US" dirty="0"/>
          </a:p>
        </p:txBody>
      </p:sp>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gn="ctr"/>
            <a:r>
              <a:rPr lang="en-US" dirty="0"/>
              <a:t>WHY PROTEST</a:t>
            </a:r>
          </a:p>
        </p:txBody>
      </p:sp>
      <p:sp>
        <p:nvSpPr>
          <p:cNvPr id="6" name="Text Placeholder 5"/>
          <p:cNvSpPr>
            <a:spLocks noGrp="1"/>
          </p:cNvSpPr>
          <p:nvPr>
            <p:ph sz="half" idx="1"/>
          </p:nvPr>
        </p:nvSpPr>
        <p:spPr/>
        <p:txBody>
          <a:bodyPr>
            <a:normAutofit/>
          </a:bodyPr>
          <a:lstStyle/>
          <a:p>
            <a:pPr marL="285750" indent="-285750">
              <a:buFont typeface="Arial" panose="020B0604020202020204" pitchFamily="34" charset="0"/>
              <a:buChar char="•"/>
            </a:pPr>
            <a:r>
              <a:rPr lang="en-US" dirty="0"/>
              <a:t>By gathering, demonstrators draw attention to themselves and their causes.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Media attention is not only frequently sought but is paramount.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At illegal gatherings, however, protesters disrupt the peace—fueled often with the intent to make protester </a:t>
            </a:r>
            <a:r>
              <a:rPr lang="en-US" sz="2000" dirty="0"/>
              <a:t>removal by law enforcement difficult or dangerous.</a:t>
            </a:r>
          </a:p>
          <a:p>
            <a:pPr marL="285750" indent="-285750">
              <a:buFont typeface="Arial" panose="020B0604020202020204" pitchFamily="34" charset="0"/>
              <a:buChar char="•"/>
            </a:pPr>
            <a:endParaRPr lang="en-US" dirty="0"/>
          </a:p>
          <a:p>
            <a:endParaRPr lang="en-US" dirty="0"/>
          </a:p>
        </p:txBody>
      </p:sp>
      <p:sp>
        <p:nvSpPr>
          <p:cNvPr id="3" name="Content Placeholder 2"/>
          <p:cNvSpPr>
            <a:spLocks noGrp="1"/>
          </p:cNvSpPr>
          <p:nvPr>
            <p:ph sz="half" idx="2"/>
          </p:nvPr>
        </p:nvSpPr>
        <p:spPr/>
        <p:txBody>
          <a:bodyPr>
            <a:normAutofit/>
          </a:bodyPr>
          <a:lstStyle/>
          <a:p>
            <a:r>
              <a:rPr lang="en-US" sz="2000" b="1" i="0" u="none" strike="noStrike" baseline="0" dirty="0">
                <a:solidFill>
                  <a:srgbClr val="000000"/>
                </a:solidFill>
              </a:rPr>
              <a:t>Tactical Theory: </a:t>
            </a:r>
            <a:r>
              <a:rPr lang="en-US" sz="2000" b="0" i="0" u="none" strike="noStrike" baseline="0" dirty="0">
                <a:solidFill>
                  <a:srgbClr val="000000"/>
                </a:solidFill>
              </a:rPr>
              <a:t>A protester tactic can be anything that impedes normal activity at a public place, often in violation of the law, thereby, creating civil disorder. </a:t>
            </a:r>
          </a:p>
          <a:p>
            <a:endParaRPr lang="en-US" sz="2000" dirty="0">
              <a:solidFill>
                <a:srgbClr val="000000"/>
              </a:solidFill>
            </a:endParaRPr>
          </a:p>
          <a:p>
            <a:r>
              <a:rPr lang="en-US" sz="2000" b="0" i="0" u="none" strike="noStrike" baseline="0" dirty="0">
                <a:solidFill>
                  <a:srgbClr val="000000"/>
                </a:solidFill>
              </a:rPr>
              <a:t>Tactics range from banners to occupation to locking devices to the marking of law enforcement. Protesters rely on tactics to make their presence known to occupy or block key areas, such as buildings and roadways. </a:t>
            </a:r>
            <a:endParaRPr lang="en-US" dirty="0"/>
          </a:p>
          <a:p>
            <a:endParaRPr lang="en-US" dirty="0"/>
          </a:p>
        </p:txBody>
      </p:sp>
    </p:spTree>
    <p:extLst>
      <p:ext uri="{BB962C8B-B14F-4D97-AF65-F5344CB8AC3E}">
        <p14:creationId xmlns:p14="http://schemas.microsoft.com/office/powerpoint/2010/main" val="423703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99592F-8EF0-4413-B51E-8C75C8BACD6E}"/>
              </a:ext>
            </a:extLst>
          </p:cNvPr>
          <p:cNvSpPr txBox="1"/>
          <p:nvPr/>
        </p:nvSpPr>
        <p:spPr>
          <a:xfrm>
            <a:off x="2516697" y="562062"/>
            <a:ext cx="7952764" cy="6186309"/>
          </a:xfrm>
          <a:prstGeom prst="rect">
            <a:avLst/>
          </a:prstGeom>
          <a:noFill/>
        </p:spPr>
        <p:txBody>
          <a:bodyPr wrap="square">
            <a:spAutoFit/>
          </a:bodyPr>
          <a:lstStyle/>
          <a:p>
            <a:pPr algn="ctr"/>
            <a:endParaRPr lang="en-US" b="1" dirty="0">
              <a:solidFill>
                <a:srgbClr val="2F3031"/>
              </a:solidFill>
            </a:endParaRPr>
          </a:p>
          <a:p>
            <a:pPr algn="ctr"/>
            <a:r>
              <a:rPr lang="en-US" b="1" dirty="0">
                <a:solidFill>
                  <a:srgbClr val="2F3031"/>
                </a:solidFill>
              </a:rPr>
              <a:t>ADDITIONAL ADVOCACY METHODS:</a:t>
            </a:r>
          </a:p>
          <a:p>
            <a:endParaRPr lang="en-US" b="1" dirty="0">
              <a:solidFill>
                <a:srgbClr val="2F3031"/>
              </a:solidFill>
              <a:latin typeface="roboto-slab"/>
            </a:endParaRPr>
          </a:p>
          <a:p>
            <a:pPr marL="285750" indent="-285750">
              <a:buFont typeface="Arial" panose="020B0604020202020204" pitchFamily="34" charset="0"/>
              <a:buChar char="•"/>
            </a:pPr>
            <a:r>
              <a:rPr lang="en-US" b="0" i="0" dirty="0">
                <a:solidFill>
                  <a:srgbClr val="2F3031"/>
                </a:solidFill>
                <a:effectLst/>
              </a:rPr>
              <a:t>Legislation </a:t>
            </a:r>
          </a:p>
          <a:p>
            <a:pPr marL="285750" indent="-285750">
              <a:buFont typeface="Arial" panose="020B0604020202020204" pitchFamily="34" charset="0"/>
              <a:buChar char="•"/>
            </a:pPr>
            <a:r>
              <a:rPr lang="en-US" b="0" i="0" dirty="0">
                <a:solidFill>
                  <a:srgbClr val="2F3031"/>
                </a:solidFill>
                <a:effectLst/>
              </a:rPr>
              <a:t>Public awareness campaigns </a:t>
            </a:r>
          </a:p>
          <a:p>
            <a:pPr marL="285750" indent="-285750">
              <a:buFont typeface="Arial" panose="020B0604020202020204" pitchFamily="34" charset="0"/>
              <a:buChar char="•"/>
            </a:pPr>
            <a:r>
              <a:rPr lang="en-US" b="0" i="0" dirty="0">
                <a:solidFill>
                  <a:srgbClr val="2F3031"/>
                </a:solidFill>
                <a:effectLst/>
              </a:rPr>
              <a:t>Raising funds </a:t>
            </a:r>
          </a:p>
          <a:p>
            <a:pPr marL="285750" indent="-285750">
              <a:buFont typeface="Arial" panose="020B0604020202020204" pitchFamily="34" charset="0"/>
              <a:buChar char="•"/>
            </a:pPr>
            <a:r>
              <a:rPr lang="en-US" b="0" i="0" dirty="0">
                <a:solidFill>
                  <a:srgbClr val="2F3031"/>
                </a:solidFill>
                <a:effectLst/>
              </a:rPr>
              <a:t>Gaining support through social media </a:t>
            </a:r>
          </a:p>
          <a:p>
            <a:pPr marL="285750" indent="-285750">
              <a:buFont typeface="Arial" panose="020B0604020202020204" pitchFamily="34" charset="0"/>
              <a:buChar char="•"/>
            </a:pPr>
            <a:r>
              <a:rPr lang="en-US" dirty="0">
                <a:solidFill>
                  <a:srgbClr val="2F3031"/>
                </a:solidFill>
              </a:rPr>
              <a:t>O</a:t>
            </a:r>
            <a:r>
              <a:rPr lang="en-US" b="0" i="0" dirty="0">
                <a:solidFill>
                  <a:srgbClr val="2F3031"/>
                </a:solidFill>
                <a:effectLst/>
              </a:rPr>
              <a:t>ther methods</a:t>
            </a:r>
          </a:p>
          <a:p>
            <a:pPr marL="285750" indent="-285750">
              <a:buFont typeface="Arial" panose="020B0604020202020204" pitchFamily="34" charset="0"/>
              <a:buChar char="•"/>
            </a:pPr>
            <a:endParaRPr lang="en-US" dirty="0">
              <a:solidFill>
                <a:srgbClr val="2F3031"/>
              </a:solidFill>
            </a:endParaRPr>
          </a:p>
          <a:p>
            <a:pPr marL="109728" indent="0" algn="ctr">
              <a:buNone/>
            </a:pPr>
            <a:r>
              <a:rPr lang="en-US" b="1" i="0" dirty="0">
                <a:solidFill>
                  <a:srgbClr val="2F3031"/>
                </a:solidFill>
                <a:effectLst/>
              </a:rPr>
              <a:t>PROTESTS CAN INCLUDE</a:t>
            </a:r>
          </a:p>
          <a:p>
            <a:pPr marL="109728" indent="0" algn="ctr">
              <a:buNone/>
            </a:pPr>
            <a:endParaRPr lang="en-US" b="1" i="0" dirty="0">
              <a:solidFill>
                <a:srgbClr val="2F3031"/>
              </a:solidFill>
              <a:effectLst/>
            </a:endParaRPr>
          </a:p>
          <a:p>
            <a:pPr marL="285750" indent="-285750">
              <a:buFont typeface="Arial" panose="020B0604020202020204" pitchFamily="34" charset="0"/>
              <a:buChar char="•"/>
            </a:pPr>
            <a:r>
              <a:rPr lang="en-US" b="0" i="0" dirty="0">
                <a:solidFill>
                  <a:srgbClr val="2F3031"/>
                </a:solidFill>
                <a:effectLst/>
              </a:rPr>
              <a:t>speeches </a:t>
            </a:r>
          </a:p>
          <a:p>
            <a:pPr marL="285750" indent="-285750">
              <a:buFont typeface="Arial" panose="020B0604020202020204" pitchFamily="34" charset="0"/>
              <a:buChar char="•"/>
            </a:pPr>
            <a:r>
              <a:rPr lang="en-US" b="0" i="0" dirty="0">
                <a:solidFill>
                  <a:srgbClr val="2F3031"/>
                </a:solidFill>
                <a:effectLst/>
              </a:rPr>
              <a:t>music </a:t>
            </a:r>
          </a:p>
          <a:p>
            <a:pPr marL="285750" indent="-285750">
              <a:buFont typeface="Arial" panose="020B0604020202020204" pitchFamily="34" charset="0"/>
              <a:buChar char="•"/>
            </a:pPr>
            <a:r>
              <a:rPr lang="en-US" b="0" i="0" dirty="0">
                <a:solidFill>
                  <a:srgbClr val="2F3031"/>
                </a:solidFill>
                <a:effectLst/>
              </a:rPr>
              <a:t>chanting </a:t>
            </a:r>
          </a:p>
          <a:p>
            <a:pPr marL="285750" indent="-285750">
              <a:buFont typeface="Arial" panose="020B0604020202020204" pitchFamily="34" charset="0"/>
              <a:buChar char="•"/>
            </a:pPr>
            <a:r>
              <a:rPr lang="en-US" b="0" i="0" dirty="0">
                <a:solidFill>
                  <a:srgbClr val="2F3031"/>
                </a:solidFill>
                <a:effectLst/>
              </a:rPr>
              <a:t>performance art </a:t>
            </a:r>
          </a:p>
          <a:p>
            <a:pPr marL="285750" indent="-285750">
              <a:buFont typeface="Arial" panose="020B0604020202020204" pitchFamily="34" charset="0"/>
              <a:buChar char="•"/>
            </a:pPr>
            <a:r>
              <a:rPr lang="en-US" b="0" i="0" dirty="0">
                <a:solidFill>
                  <a:srgbClr val="2F3031"/>
                </a:solidFill>
                <a:effectLst/>
              </a:rPr>
              <a:t>poetry </a:t>
            </a:r>
          </a:p>
          <a:p>
            <a:pPr marL="285750" indent="-285750">
              <a:buFont typeface="Arial" panose="020B0604020202020204" pitchFamily="34" charset="0"/>
              <a:buChar char="•"/>
            </a:pPr>
            <a:r>
              <a:rPr lang="en-US" b="0" i="0" dirty="0">
                <a:solidFill>
                  <a:srgbClr val="2F3031"/>
                </a:solidFill>
                <a:effectLst/>
              </a:rPr>
              <a:t>Use of symbols </a:t>
            </a:r>
          </a:p>
          <a:p>
            <a:pPr marL="285750" indent="-285750">
              <a:buFont typeface="Arial" panose="020B0604020202020204" pitchFamily="34" charset="0"/>
              <a:buChar char="•"/>
            </a:pPr>
            <a:r>
              <a:rPr lang="en-US" b="0" i="0" dirty="0">
                <a:solidFill>
                  <a:srgbClr val="2F3031"/>
                </a:solidFill>
                <a:effectLst/>
              </a:rPr>
              <a:t>holding signs </a:t>
            </a:r>
          </a:p>
          <a:p>
            <a:pPr marL="285750" indent="-285750">
              <a:buFont typeface="Arial" panose="020B0604020202020204" pitchFamily="34" charset="0"/>
              <a:buChar char="•"/>
            </a:pPr>
            <a:r>
              <a:rPr lang="en-US" b="0" i="0" dirty="0">
                <a:solidFill>
                  <a:srgbClr val="2F3031"/>
                </a:solidFill>
                <a:effectLst/>
              </a:rPr>
              <a:t>confronting people</a:t>
            </a:r>
          </a:p>
          <a:p>
            <a:pPr marL="285750" indent="-285750">
              <a:buFont typeface="Arial" panose="020B0604020202020204" pitchFamily="34" charset="0"/>
              <a:buChar char="•"/>
            </a:pPr>
            <a:r>
              <a:rPr lang="en-US" b="0" i="0" dirty="0">
                <a:solidFill>
                  <a:srgbClr val="2F3031"/>
                </a:solidFill>
                <a:effectLst/>
              </a:rPr>
              <a:t>occupying a specific building or space</a:t>
            </a:r>
          </a:p>
          <a:p>
            <a:pPr marL="285750" indent="-285750">
              <a:buFont typeface="Arial" panose="020B0604020202020204" pitchFamily="34" charset="0"/>
              <a:buChar char="•"/>
            </a:pPr>
            <a:r>
              <a:rPr lang="en-US" dirty="0">
                <a:solidFill>
                  <a:srgbClr val="2F3031"/>
                </a:solidFill>
              </a:rPr>
              <a:t>A</a:t>
            </a:r>
            <a:r>
              <a:rPr lang="en-US" b="0" i="0" dirty="0">
                <a:solidFill>
                  <a:srgbClr val="2F3031"/>
                </a:solidFill>
                <a:effectLst/>
              </a:rPr>
              <a:t>ssembling near symbols and in places of significance</a:t>
            </a:r>
            <a:endParaRPr lang="en-US" dirty="0">
              <a:solidFill>
                <a:srgbClr val="2F3031"/>
              </a:solidFill>
            </a:endParaRPr>
          </a:p>
          <a:p>
            <a:pPr marL="285750" indent="-285750">
              <a:buFont typeface="Arial" panose="020B0604020202020204" pitchFamily="34" charset="0"/>
              <a:buChar char="•"/>
            </a:pPr>
            <a:endParaRPr lang="en-US" dirty="0">
              <a:solidFill>
                <a:srgbClr val="2F3031"/>
              </a:solidFill>
              <a:latin typeface="roboto-slab"/>
            </a:endParaRPr>
          </a:p>
        </p:txBody>
      </p:sp>
    </p:spTree>
    <p:extLst>
      <p:ext uri="{BB962C8B-B14F-4D97-AF65-F5344CB8AC3E}">
        <p14:creationId xmlns:p14="http://schemas.microsoft.com/office/powerpoint/2010/main" val="3090442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05623-E992-4C5C-940A-C43D73009ADB}"/>
              </a:ext>
            </a:extLst>
          </p:cNvPr>
          <p:cNvSpPr>
            <a:spLocks noGrp="1"/>
          </p:cNvSpPr>
          <p:nvPr>
            <p:ph type="title"/>
          </p:nvPr>
        </p:nvSpPr>
        <p:spPr/>
        <p:txBody>
          <a:bodyPr>
            <a:normAutofit/>
          </a:bodyPr>
          <a:lstStyle/>
          <a:p>
            <a:r>
              <a:rPr lang="en-US" sz="3600" dirty="0"/>
              <a:t>Crowd situations</a:t>
            </a:r>
          </a:p>
        </p:txBody>
      </p:sp>
      <p:pic>
        <p:nvPicPr>
          <p:cNvPr id="6" name="Picture Placeholder 5">
            <a:extLst>
              <a:ext uri="{FF2B5EF4-FFF2-40B4-BE49-F238E27FC236}">
                <a16:creationId xmlns:a16="http://schemas.microsoft.com/office/drawing/2014/main" id="{010B7488-6F90-4611-9E67-2F539A490DF3}"/>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381" r="2381"/>
          <a:stretch>
            <a:fillRect/>
          </a:stretch>
        </p:blipFill>
        <p:spPr/>
      </p:pic>
      <p:sp>
        <p:nvSpPr>
          <p:cNvPr id="4" name="Text Placeholder 3">
            <a:extLst>
              <a:ext uri="{FF2B5EF4-FFF2-40B4-BE49-F238E27FC236}">
                <a16:creationId xmlns:a16="http://schemas.microsoft.com/office/drawing/2014/main" id="{2A5D0523-A98C-4F8B-9C15-989D5F2D236A}"/>
              </a:ext>
            </a:extLst>
          </p:cNvPr>
          <p:cNvSpPr>
            <a:spLocks noGrp="1"/>
          </p:cNvSpPr>
          <p:nvPr>
            <p:ph type="body" sz="half" idx="2"/>
          </p:nvPr>
        </p:nvSpPr>
        <p:spPr>
          <a:xfrm>
            <a:off x="8117924" y="1414131"/>
            <a:ext cx="3801174" cy="4376668"/>
          </a:xfrm>
        </p:spPr>
        <p:txBody>
          <a:bodyPr>
            <a:normAutofit fontScale="92500" lnSpcReduction="20000"/>
          </a:bodyPr>
          <a:lstStyle/>
          <a:p>
            <a:pPr marL="285750" indent="-285750">
              <a:buFont typeface="Arial" panose="020B0604020202020204" pitchFamily="34" charset="0"/>
              <a:buChar char="•"/>
            </a:pPr>
            <a:r>
              <a:rPr lang="en-US" sz="1600" b="1" dirty="0"/>
              <a:t>T</a:t>
            </a:r>
            <a:r>
              <a:rPr lang="en-US" sz="1600" dirty="0"/>
              <a:t>ypically involves peaceful participants legally exercising their First Amendment right to free speech regarding a cause.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Lawful activities can include speeches, marches, celebratory events, demonstrations, rallies, picketing, public assemblies, and protests.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By gathering, demonstrators draw attention to themselves and their causes.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Media attention is frequently sought.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At illegal gatherings, however, protesters disrupt the peace—fueled often with the intent to make protester removal by law enforcement difficult or dangerous.</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b="1" dirty="0"/>
              <a:t>Outside groups may infiltrate a protest with a different goal or agenda than the protest group or to disrupt the same.</a:t>
            </a:r>
          </a:p>
          <a:p>
            <a:endParaRPr lang="en-US" dirty="0"/>
          </a:p>
        </p:txBody>
      </p:sp>
      <p:pic>
        <p:nvPicPr>
          <p:cNvPr id="5" name="Picture 4">
            <a:extLst>
              <a:ext uri="{FF2B5EF4-FFF2-40B4-BE49-F238E27FC236}">
                <a16:creationId xmlns:a16="http://schemas.microsoft.com/office/drawing/2014/main" id="{35DCBA26-693E-4FBF-BFFC-3AE4837016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118" y="1143000"/>
            <a:ext cx="4906227" cy="4456490"/>
          </a:xfrm>
          <a:prstGeom prst="rect">
            <a:avLst/>
          </a:prstGeom>
        </p:spPr>
      </p:pic>
    </p:spTree>
    <p:extLst>
      <p:ext uri="{BB962C8B-B14F-4D97-AF65-F5344CB8AC3E}">
        <p14:creationId xmlns:p14="http://schemas.microsoft.com/office/powerpoint/2010/main" val="2160610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6E796-6D7A-45EF-8E9E-DF836BF5E959}"/>
              </a:ext>
            </a:extLst>
          </p:cNvPr>
          <p:cNvSpPr>
            <a:spLocks noGrp="1"/>
          </p:cNvSpPr>
          <p:nvPr>
            <p:ph type="title"/>
          </p:nvPr>
        </p:nvSpPr>
        <p:spPr/>
        <p:txBody>
          <a:bodyPr/>
          <a:lstStyle/>
          <a:p>
            <a:pPr algn="ctr"/>
            <a:r>
              <a:rPr lang="en-US" b="1" dirty="0"/>
              <a:t>LESSON 2</a:t>
            </a:r>
          </a:p>
        </p:txBody>
      </p:sp>
      <p:sp>
        <p:nvSpPr>
          <p:cNvPr id="3" name="Content Placeholder 2">
            <a:extLst>
              <a:ext uri="{FF2B5EF4-FFF2-40B4-BE49-F238E27FC236}">
                <a16:creationId xmlns:a16="http://schemas.microsoft.com/office/drawing/2014/main" id="{80979AE5-B4C9-4A2D-8EC9-12D37B41FBA7}"/>
              </a:ext>
            </a:extLst>
          </p:cNvPr>
          <p:cNvSpPr>
            <a:spLocks noGrp="1"/>
          </p:cNvSpPr>
          <p:nvPr>
            <p:ph idx="1"/>
          </p:nvPr>
        </p:nvSpPr>
        <p:spPr/>
        <p:txBody>
          <a:bodyPr/>
          <a:lstStyle/>
          <a:p>
            <a:pPr marL="109728" indent="0" algn="ctr">
              <a:buNone/>
            </a:pPr>
            <a:r>
              <a:rPr lang="en-US" b="1" dirty="0"/>
              <a:t>GOALS AND TACTICS OF PROTESTS</a:t>
            </a:r>
          </a:p>
        </p:txBody>
      </p:sp>
      <p:pic>
        <p:nvPicPr>
          <p:cNvPr id="5" name="Picture 4">
            <a:extLst>
              <a:ext uri="{FF2B5EF4-FFF2-40B4-BE49-F238E27FC236}">
                <a16:creationId xmlns:a16="http://schemas.microsoft.com/office/drawing/2014/main" id="{ABD8613E-A50C-45B7-A1E8-82C65C7CD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106" y="3013121"/>
            <a:ext cx="4087885" cy="3561415"/>
          </a:xfrm>
          <a:prstGeom prst="rect">
            <a:avLst/>
          </a:prstGeom>
        </p:spPr>
      </p:pic>
    </p:spTree>
    <p:extLst>
      <p:ext uri="{BB962C8B-B14F-4D97-AF65-F5344CB8AC3E}">
        <p14:creationId xmlns:p14="http://schemas.microsoft.com/office/powerpoint/2010/main" val="424644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37AD-B306-4AF6-BAA4-88CB925A5920}"/>
              </a:ext>
            </a:extLst>
          </p:cNvPr>
          <p:cNvSpPr>
            <a:spLocks noGrp="1"/>
          </p:cNvSpPr>
          <p:nvPr>
            <p:ph type="title"/>
          </p:nvPr>
        </p:nvSpPr>
        <p:spPr>
          <a:xfrm>
            <a:off x="609600" y="764835"/>
            <a:ext cx="10972800" cy="1066800"/>
          </a:xfrm>
        </p:spPr>
        <p:txBody>
          <a:bodyPr/>
          <a:lstStyle/>
          <a:p>
            <a:pPr algn="ctr"/>
            <a:r>
              <a:rPr lang="en-US" dirty="0"/>
              <a:t>MEDIA ATTENTION</a:t>
            </a:r>
          </a:p>
        </p:txBody>
      </p:sp>
      <p:sp>
        <p:nvSpPr>
          <p:cNvPr id="3" name="Content Placeholder 2">
            <a:extLst>
              <a:ext uri="{FF2B5EF4-FFF2-40B4-BE49-F238E27FC236}">
                <a16:creationId xmlns:a16="http://schemas.microsoft.com/office/drawing/2014/main" id="{52731535-E8C5-4AAA-83D2-5432EBB58DA6}"/>
              </a:ext>
            </a:extLst>
          </p:cNvPr>
          <p:cNvSpPr>
            <a:spLocks noGrp="1"/>
          </p:cNvSpPr>
          <p:nvPr>
            <p:ph sz="half" idx="1"/>
          </p:nvPr>
        </p:nvSpPr>
        <p:spPr>
          <a:xfrm>
            <a:off x="645954" y="1831635"/>
            <a:ext cx="6135148" cy="4341875"/>
          </a:xfrm>
        </p:spPr>
        <p:txBody>
          <a:bodyPr>
            <a:normAutofit/>
          </a:bodyPr>
          <a:lstStyle/>
          <a:p>
            <a:pPr marL="109728" indent="0" algn="ctr">
              <a:buNone/>
            </a:pPr>
            <a:r>
              <a:rPr lang="en-US" sz="2200" b="1" dirty="0">
                <a:solidFill>
                  <a:srgbClr val="2F3031"/>
                </a:solidFill>
              </a:rPr>
              <a:t>MEDIA</a:t>
            </a:r>
          </a:p>
          <a:p>
            <a:pPr marL="109728" indent="0" algn="ctr">
              <a:buNone/>
            </a:pPr>
            <a:endParaRPr lang="en-US" b="1" dirty="0">
              <a:solidFill>
                <a:srgbClr val="2F3031"/>
              </a:solidFill>
            </a:endParaRPr>
          </a:p>
          <a:p>
            <a:pPr marL="0" indent="0">
              <a:buNone/>
            </a:pPr>
            <a:r>
              <a:rPr lang="en-US" sz="2100" b="1" i="0" u="none" strike="noStrike" baseline="0" dirty="0">
                <a:solidFill>
                  <a:srgbClr val="000000"/>
                </a:solidFill>
                <a:ea typeface="Roboto Thin" panose="020B0604020202020204" pitchFamily="2" charset="0"/>
              </a:rPr>
              <a:t>Media Attention. </a:t>
            </a:r>
            <a:r>
              <a:rPr lang="en-US" sz="2100" b="0" i="0" u="none" strike="noStrike" baseline="0" dirty="0">
                <a:solidFill>
                  <a:srgbClr val="000000"/>
                </a:solidFill>
                <a:ea typeface="Roboto Thin" panose="020B0604020202020204" pitchFamily="2" charset="0"/>
              </a:rPr>
              <a:t>Media attention is paramount to the protesters for making the public aware of their causes, which is something more easily accomplished with the use or protester tactics—the larger the spectacle, the more attention it draws. </a:t>
            </a:r>
            <a:r>
              <a:rPr lang="en-US" sz="1800" b="0" i="0" u="none" strike="noStrike" baseline="0" dirty="0">
                <a:solidFill>
                  <a:srgbClr val="000000"/>
                </a:solidFill>
                <a:ea typeface="Roboto Thin" panose="020B0604020202020204" pitchFamily="2" charset="0"/>
              </a:rPr>
              <a:t>(</a:t>
            </a:r>
            <a:r>
              <a:rPr lang="en-US" sz="1100" b="0" i="0" u="none" strike="noStrike" baseline="0" dirty="0">
                <a:solidFill>
                  <a:srgbClr val="000000"/>
                </a:solidFill>
                <a:ea typeface="Roboto Thin" panose="020B0604020202020204" pitchFamily="2" charset="0"/>
              </a:rPr>
              <a:t>Ref. FEMA Field Force Operations, Center for Domestic Preparedness)</a:t>
            </a:r>
            <a:endParaRPr lang="en-US" sz="1100" dirty="0">
              <a:solidFill>
                <a:srgbClr val="2F3031"/>
              </a:solidFill>
              <a:ea typeface="Roboto Thin" panose="020B0604020202020204" pitchFamily="2" charset="0"/>
            </a:endParaRPr>
          </a:p>
          <a:p>
            <a:pPr marL="0" indent="0">
              <a:buNone/>
            </a:pPr>
            <a:endParaRPr lang="en-US" dirty="0">
              <a:solidFill>
                <a:srgbClr val="2F3031"/>
              </a:solidFill>
            </a:endParaRPr>
          </a:p>
          <a:p>
            <a:endParaRPr lang="en-US" dirty="0"/>
          </a:p>
        </p:txBody>
      </p:sp>
      <p:pic>
        <p:nvPicPr>
          <p:cNvPr id="6" name="Content Placeholder 5">
            <a:extLst>
              <a:ext uri="{FF2B5EF4-FFF2-40B4-BE49-F238E27FC236}">
                <a16:creationId xmlns:a16="http://schemas.microsoft.com/office/drawing/2014/main" id="{61B5A466-404C-4B79-B79C-0D51B8A7F35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30136" y="2041846"/>
            <a:ext cx="3438525" cy="2019300"/>
          </a:xfrm>
        </p:spPr>
      </p:pic>
    </p:spTree>
    <p:extLst>
      <p:ext uri="{BB962C8B-B14F-4D97-AF65-F5344CB8AC3E}">
        <p14:creationId xmlns:p14="http://schemas.microsoft.com/office/powerpoint/2010/main" val="185157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37AD-B306-4AF6-BAA4-88CB925A5920}"/>
              </a:ext>
            </a:extLst>
          </p:cNvPr>
          <p:cNvSpPr>
            <a:spLocks noGrp="1"/>
          </p:cNvSpPr>
          <p:nvPr>
            <p:ph type="title"/>
          </p:nvPr>
        </p:nvSpPr>
        <p:spPr>
          <a:xfrm>
            <a:off x="609600" y="764835"/>
            <a:ext cx="10972800" cy="1066800"/>
          </a:xfrm>
        </p:spPr>
        <p:txBody>
          <a:bodyPr/>
          <a:lstStyle/>
          <a:p>
            <a:pPr algn="ctr"/>
            <a:r>
              <a:rPr lang="en-US" dirty="0"/>
              <a:t>MEDIA ATTENTION</a:t>
            </a:r>
          </a:p>
        </p:txBody>
      </p:sp>
      <p:sp>
        <p:nvSpPr>
          <p:cNvPr id="3" name="Content Placeholder 2">
            <a:extLst>
              <a:ext uri="{FF2B5EF4-FFF2-40B4-BE49-F238E27FC236}">
                <a16:creationId xmlns:a16="http://schemas.microsoft.com/office/drawing/2014/main" id="{52731535-E8C5-4AAA-83D2-5432EBB58DA6}"/>
              </a:ext>
            </a:extLst>
          </p:cNvPr>
          <p:cNvSpPr>
            <a:spLocks noGrp="1"/>
          </p:cNvSpPr>
          <p:nvPr>
            <p:ph sz="half" idx="1"/>
          </p:nvPr>
        </p:nvSpPr>
        <p:spPr>
          <a:xfrm>
            <a:off x="645954" y="1831635"/>
            <a:ext cx="6135148" cy="4341875"/>
          </a:xfrm>
        </p:spPr>
        <p:txBody>
          <a:bodyPr>
            <a:normAutofit/>
          </a:bodyPr>
          <a:lstStyle/>
          <a:p>
            <a:pPr marL="0" indent="0">
              <a:buNone/>
            </a:pPr>
            <a:endParaRPr lang="en-US" dirty="0">
              <a:solidFill>
                <a:srgbClr val="2F3031"/>
              </a:solidFill>
            </a:endParaRPr>
          </a:p>
          <a:p>
            <a:pPr marL="0" indent="0" algn="ctr">
              <a:buNone/>
            </a:pPr>
            <a:r>
              <a:rPr lang="en-US" b="1" dirty="0">
                <a:solidFill>
                  <a:srgbClr val="2F3031"/>
                </a:solidFill>
              </a:rPr>
              <a:t>SOCIAL MEDIA</a:t>
            </a:r>
          </a:p>
          <a:p>
            <a:pPr marL="0" indent="0" algn="ctr">
              <a:buNone/>
            </a:pPr>
            <a:endParaRPr lang="en-US" b="1" dirty="0">
              <a:solidFill>
                <a:srgbClr val="2F3031"/>
              </a:solidFill>
            </a:endParaRPr>
          </a:p>
          <a:p>
            <a:pPr marL="0" indent="0">
              <a:buNone/>
            </a:pPr>
            <a:r>
              <a:rPr lang="en-US" dirty="0">
                <a:solidFill>
                  <a:srgbClr val="2F3031"/>
                </a:solidFill>
              </a:rPr>
              <a:t>Social media has changed the way protests and events are covered</a:t>
            </a:r>
          </a:p>
          <a:p>
            <a:pPr marL="342900" indent="-342900"/>
            <a:endParaRPr lang="en-US" dirty="0">
              <a:solidFill>
                <a:srgbClr val="2F3031"/>
              </a:solidFill>
            </a:endParaRPr>
          </a:p>
          <a:p>
            <a:pPr marL="342900" indent="-342900"/>
            <a:r>
              <a:rPr lang="en-US" dirty="0">
                <a:solidFill>
                  <a:srgbClr val="2F3031"/>
                </a:solidFill>
              </a:rPr>
              <a:t>Gives everyone and anyone a platform</a:t>
            </a:r>
          </a:p>
          <a:p>
            <a:pPr marL="342900" indent="-342900"/>
            <a:r>
              <a:rPr lang="en-US" dirty="0">
                <a:solidFill>
                  <a:srgbClr val="2F3031"/>
                </a:solidFill>
              </a:rPr>
              <a:t>May or may not be reported impartially</a:t>
            </a:r>
          </a:p>
          <a:p>
            <a:pPr marL="342900" indent="-342900"/>
            <a:r>
              <a:rPr lang="en-US" dirty="0">
                <a:solidFill>
                  <a:srgbClr val="2F3031"/>
                </a:solidFill>
              </a:rPr>
              <a:t>May be used to create and fabricate “news”</a:t>
            </a:r>
            <a:endParaRPr lang="en-US" dirty="0"/>
          </a:p>
          <a:p>
            <a:pPr marL="109728" indent="0">
              <a:buNone/>
            </a:pPr>
            <a:endParaRPr lang="en-US" b="1" i="0" dirty="0">
              <a:solidFill>
                <a:srgbClr val="2F3031"/>
              </a:solidFill>
              <a:effectLst/>
            </a:endParaRPr>
          </a:p>
          <a:p>
            <a:endParaRPr lang="en-US" dirty="0"/>
          </a:p>
        </p:txBody>
      </p:sp>
      <p:pic>
        <p:nvPicPr>
          <p:cNvPr id="12" name="Picture 11">
            <a:extLst>
              <a:ext uri="{FF2B5EF4-FFF2-40B4-BE49-F238E27FC236}">
                <a16:creationId xmlns:a16="http://schemas.microsoft.com/office/drawing/2014/main" id="{BBAB2B7F-E133-4114-812A-7D242C4546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7967" y="2459980"/>
            <a:ext cx="3367568" cy="2151958"/>
          </a:xfrm>
          <a:prstGeom prst="rect">
            <a:avLst/>
          </a:prstGeom>
        </p:spPr>
      </p:pic>
      <p:sp>
        <p:nvSpPr>
          <p:cNvPr id="5" name="Content Placeholder 4">
            <a:extLst>
              <a:ext uri="{FF2B5EF4-FFF2-40B4-BE49-F238E27FC236}">
                <a16:creationId xmlns:a16="http://schemas.microsoft.com/office/drawing/2014/main" id="{FE08C283-3BC5-4F80-8403-09C1E15BE62C}"/>
              </a:ext>
            </a:extLst>
          </p:cNvPr>
          <p:cNvSpPr>
            <a:spLocks noGrp="1"/>
          </p:cNvSpPr>
          <p:nvPr>
            <p:ph sz="half" idx="2"/>
          </p:nvPr>
        </p:nvSpPr>
        <p:spPr>
          <a:xfrm>
            <a:off x="7478173" y="2348917"/>
            <a:ext cx="3590488" cy="2374085"/>
          </a:xfrm>
        </p:spPr>
        <p:txBody>
          <a:bodyPr/>
          <a:lstStyle/>
          <a:p>
            <a:endParaRPr lang="en-US" dirty="0"/>
          </a:p>
        </p:txBody>
      </p:sp>
    </p:spTree>
    <p:extLst>
      <p:ext uri="{BB962C8B-B14F-4D97-AF65-F5344CB8AC3E}">
        <p14:creationId xmlns:p14="http://schemas.microsoft.com/office/powerpoint/2010/main" val="216400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37AD-B306-4AF6-BAA4-88CB925A5920}"/>
              </a:ext>
            </a:extLst>
          </p:cNvPr>
          <p:cNvSpPr>
            <a:spLocks noGrp="1"/>
          </p:cNvSpPr>
          <p:nvPr>
            <p:ph type="title"/>
          </p:nvPr>
        </p:nvSpPr>
        <p:spPr>
          <a:xfrm>
            <a:off x="609600" y="764835"/>
            <a:ext cx="10972800" cy="1066800"/>
          </a:xfrm>
        </p:spPr>
        <p:txBody>
          <a:bodyPr/>
          <a:lstStyle/>
          <a:p>
            <a:pPr algn="ctr"/>
            <a:r>
              <a:rPr lang="en-US" dirty="0"/>
              <a:t>MEDIA ATTENTION</a:t>
            </a:r>
          </a:p>
        </p:txBody>
      </p:sp>
      <p:sp>
        <p:nvSpPr>
          <p:cNvPr id="3" name="Content Placeholder 2">
            <a:extLst>
              <a:ext uri="{FF2B5EF4-FFF2-40B4-BE49-F238E27FC236}">
                <a16:creationId xmlns:a16="http://schemas.microsoft.com/office/drawing/2014/main" id="{52731535-E8C5-4AAA-83D2-5432EBB58DA6}"/>
              </a:ext>
            </a:extLst>
          </p:cNvPr>
          <p:cNvSpPr>
            <a:spLocks noGrp="1"/>
          </p:cNvSpPr>
          <p:nvPr>
            <p:ph sz="half" idx="1"/>
          </p:nvPr>
        </p:nvSpPr>
        <p:spPr>
          <a:xfrm>
            <a:off x="645954" y="1831635"/>
            <a:ext cx="6135148" cy="4341875"/>
          </a:xfrm>
        </p:spPr>
        <p:txBody>
          <a:bodyPr>
            <a:normAutofit fontScale="85000" lnSpcReduction="20000"/>
          </a:bodyPr>
          <a:lstStyle/>
          <a:p>
            <a:pPr marL="109728" indent="0" algn="ctr">
              <a:buNone/>
            </a:pPr>
            <a:r>
              <a:rPr lang="en-US" sz="2100" b="1" dirty="0">
                <a:solidFill>
                  <a:srgbClr val="2F3031"/>
                </a:solidFill>
              </a:rPr>
              <a:t>MEDIA</a:t>
            </a:r>
          </a:p>
          <a:p>
            <a:pPr marL="109728" indent="0" algn="ctr">
              <a:buNone/>
            </a:pPr>
            <a:endParaRPr lang="en-US" b="1" dirty="0">
              <a:solidFill>
                <a:srgbClr val="2F3031"/>
              </a:solidFill>
            </a:endParaRPr>
          </a:p>
          <a:p>
            <a:pPr marL="0" indent="0">
              <a:buNone/>
            </a:pPr>
            <a:r>
              <a:rPr lang="en-US" sz="2100" b="1" i="0" u="none" strike="noStrike" baseline="0" dirty="0">
                <a:solidFill>
                  <a:srgbClr val="000000"/>
                </a:solidFill>
                <a:ea typeface="Roboto Thin" panose="020B0604020202020204" pitchFamily="2" charset="0"/>
              </a:rPr>
              <a:t>Media Attention. </a:t>
            </a:r>
            <a:r>
              <a:rPr lang="en-US" sz="2100" b="0" i="0" u="none" strike="noStrike" baseline="0" dirty="0">
                <a:solidFill>
                  <a:srgbClr val="000000"/>
                </a:solidFill>
                <a:ea typeface="Roboto Thin" panose="020B0604020202020204" pitchFamily="2" charset="0"/>
              </a:rPr>
              <a:t>Media attention is paramount to the protesters for making the public aware of their causes, which is something more easily accomplished with the use or protester tactics—the larger the spectacle, the more attention it draws. </a:t>
            </a:r>
            <a:r>
              <a:rPr lang="en-US" sz="1800" b="0" i="0" u="none" strike="noStrike" baseline="0" dirty="0">
                <a:solidFill>
                  <a:srgbClr val="000000"/>
                </a:solidFill>
                <a:ea typeface="Roboto Thin" panose="020B0604020202020204" pitchFamily="2" charset="0"/>
              </a:rPr>
              <a:t>(</a:t>
            </a:r>
            <a:r>
              <a:rPr lang="en-US" sz="1100" b="0" i="0" u="none" strike="noStrike" baseline="0" dirty="0">
                <a:solidFill>
                  <a:srgbClr val="000000"/>
                </a:solidFill>
                <a:ea typeface="Roboto Thin" panose="020B0604020202020204" pitchFamily="2" charset="0"/>
              </a:rPr>
              <a:t>Ref. FEMA Field Force Operations, Center for Domestic Preparedness)</a:t>
            </a:r>
            <a:endParaRPr lang="en-US" sz="1100" dirty="0">
              <a:solidFill>
                <a:srgbClr val="2F3031"/>
              </a:solidFill>
              <a:ea typeface="Roboto Thin" panose="020B0604020202020204" pitchFamily="2" charset="0"/>
            </a:endParaRPr>
          </a:p>
          <a:p>
            <a:pPr marL="0" indent="0">
              <a:buNone/>
            </a:pPr>
            <a:endParaRPr lang="en-US" dirty="0">
              <a:solidFill>
                <a:srgbClr val="2F3031"/>
              </a:solidFill>
            </a:endParaRPr>
          </a:p>
          <a:p>
            <a:pPr marL="0" indent="0" algn="ctr">
              <a:buNone/>
            </a:pPr>
            <a:r>
              <a:rPr lang="en-US" sz="2100" b="1" dirty="0">
                <a:solidFill>
                  <a:srgbClr val="2F3031"/>
                </a:solidFill>
              </a:rPr>
              <a:t>SOCIAL MEDIA</a:t>
            </a:r>
          </a:p>
          <a:p>
            <a:pPr marL="0" indent="0" algn="ctr">
              <a:buNone/>
            </a:pPr>
            <a:endParaRPr lang="en-US" b="1" dirty="0">
              <a:solidFill>
                <a:srgbClr val="2F3031"/>
              </a:solidFill>
            </a:endParaRPr>
          </a:p>
          <a:p>
            <a:pPr marL="0" indent="0">
              <a:buNone/>
            </a:pPr>
            <a:r>
              <a:rPr lang="en-US" dirty="0">
                <a:solidFill>
                  <a:srgbClr val="2F3031"/>
                </a:solidFill>
              </a:rPr>
              <a:t>Social media has changed the way protests and events are covered</a:t>
            </a:r>
          </a:p>
          <a:p>
            <a:pPr marL="342900" indent="-342900"/>
            <a:endParaRPr lang="en-US" dirty="0">
              <a:solidFill>
                <a:srgbClr val="2F3031"/>
              </a:solidFill>
            </a:endParaRPr>
          </a:p>
          <a:p>
            <a:pPr marL="342900" indent="-342900"/>
            <a:r>
              <a:rPr lang="en-US" dirty="0">
                <a:solidFill>
                  <a:srgbClr val="2F3031"/>
                </a:solidFill>
              </a:rPr>
              <a:t>Gives everyone and anyone a platform</a:t>
            </a:r>
          </a:p>
          <a:p>
            <a:pPr marL="342900" indent="-342900"/>
            <a:r>
              <a:rPr lang="en-US" dirty="0">
                <a:solidFill>
                  <a:srgbClr val="2F3031"/>
                </a:solidFill>
              </a:rPr>
              <a:t>May or may not be reported impartially</a:t>
            </a:r>
          </a:p>
          <a:p>
            <a:pPr marL="342900" indent="-342900"/>
            <a:r>
              <a:rPr lang="en-US" dirty="0">
                <a:solidFill>
                  <a:srgbClr val="2F3031"/>
                </a:solidFill>
              </a:rPr>
              <a:t>May be used to create and fabricate “news”</a:t>
            </a:r>
            <a:endParaRPr lang="en-US" dirty="0"/>
          </a:p>
          <a:p>
            <a:pPr marL="109728" indent="0">
              <a:buNone/>
            </a:pPr>
            <a:endParaRPr lang="en-US" b="1" i="0" dirty="0">
              <a:solidFill>
                <a:srgbClr val="2F3031"/>
              </a:solidFill>
              <a:effectLst/>
            </a:endParaRPr>
          </a:p>
          <a:p>
            <a:pPr marL="109728" indent="0">
              <a:buNone/>
            </a:pPr>
            <a:r>
              <a:rPr lang="en-US" b="1" dirty="0">
                <a:solidFill>
                  <a:srgbClr val="2F3031"/>
                </a:solidFill>
              </a:rPr>
              <a:t>USING A COMBINATION OF THESE METHODS CAN BE AN EXTREMELY EFFECTIVE MEANS OF DELIVERY</a:t>
            </a:r>
          </a:p>
          <a:p>
            <a:endParaRPr lang="en-US" dirty="0"/>
          </a:p>
        </p:txBody>
      </p:sp>
      <p:pic>
        <p:nvPicPr>
          <p:cNvPr id="6" name="Content Placeholder 5">
            <a:extLst>
              <a:ext uri="{FF2B5EF4-FFF2-40B4-BE49-F238E27FC236}">
                <a16:creationId xmlns:a16="http://schemas.microsoft.com/office/drawing/2014/main" id="{61B5A466-404C-4B79-B79C-0D51B8A7F35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30136" y="2041846"/>
            <a:ext cx="3438525" cy="2019300"/>
          </a:xfrm>
        </p:spPr>
      </p:pic>
      <p:pic>
        <p:nvPicPr>
          <p:cNvPr id="12" name="Picture 11">
            <a:extLst>
              <a:ext uri="{FF2B5EF4-FFF2-40B4-BE49-F238E27FC236}">
                <a16:creationId xmlns:a16="http://schemas.microsoft.com/office/drawing/2014/main" id="{BBAB2B7F-E133-4114-812A-7D242C454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093" y="4271357"/>
            <a:ext cx="3367568" cy="2151958"/>
          </a:xfrm>
          <a:prstGeom prst="rect">
            <a:avLst/>
          </a:prstGeom>
        </p:spPr>
      </p:pic>
    </p:spTree>
    <p:extLst>
      <p:ext uri="{BB962C8B-B14F-4D97-AF65-F5344CB8AC3E}">
        <p14:creationId xmlns:p14="http://schemas.microsoft.com/office/powerpoint/2010/main" val="1610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9051"/>
            <a:ext cx="10972800" cy="1066800"/>
          </a:xfrm>
        </p:spPr>
        <p:txBody>
          <a:bodyPr/>
          <a:lstStyle/>
          <a:p>
            <a:pPr algn="ctr"/>
            <a:r>
              <a:rPr lang="en-US" dirty="0"/>
              <a:t>Media Attention</a:t>
            </a:r>
          </a:p>
        </p:txBody>
      </p:sp>
      <p:sp>
        <p:nvSpPr>
          <p:cNvPr id="3" name="Content Placeholder 2"/>
          <p:cNvSpPr>
            <a:spLocks noGrp="1"/>
          </p:cNvSpPr>
          <p:nvPr>
            <p:ph idx="1"/>
          </p:nvPr>
        </p:nvSpPr>
        <p:spPr>
          <a:xfrm>
            <a:off x="609600" y="1733837"/>
            <a:ext cx="10972800" cy="4325112"/>
          </a:xfrm>
        </p:spPr>
        <p:txBody>
          <a:bodyPr>
            <a:normAutofit fontScale="92500" lnSpcReduction="10000"/>
          </a:bodyPr>
          <a:lstStyle/>
          <a:p>
            <a:r>
              <a:rPr lang="en-US" sz="1800" b="0" i="0" u="none" strike="noStrike" baseline="0" dirty="0">
                <a:solidFill>
                  <a:srgbClr val="000000"/>
                </a:solidFill>
                <a:latin typeface="Calibri" panose="020F0502020204030204" pitchFamily="34" charset="0"/>
                <a:cs typeface="Calibri" panose="020F0502020204030204" pitchFamily="34" charset="0"/>
              </a:rPr>
              <a:t>Media attention is paramount to the protesters for making the public aware of their causes, which is something more easily accomplished with the use or protester tactics. </a:t>
            </a:r>
          </a:p>
          <a:p>
            <a:endParaRPr lang="en-US" sz="1800" dirty="0">
              <a:solidFill>
                <a:srgbClr val="000000"/>
              </a:solidFill>
              <a:latin typeface="Calibri" panose="020F0502020204030204" pitchFamily="34" charset="0"/>
              <a:cs typeface="Calibri" panose="020F0502020204030204" pitchFamily="34" charset="0"/>
            </a:endParaRPr>
          </a:p>
          <a:p>
            <a:r>
              <a:rPr lang="en-US" sz="1800" b="0" i="0" u="none" strike="noStrike" baseline="0" dirty="0">
                <a:solidFill>
                  <a:srgbClr val="000000"/>
                </a:solidFill>
                <a:latin typeface="Calibri" panose="020F0502020204030204" pitchFamily="34" charset="0"/>
                <a:cs typeface="Calibri" panose="020F0502020204030204" pitchFamily="34" charset="0"/>
              </a:rPr>
              <a:t>The larger the spectacle, the more attention it draws. </a:t>
            </a:r>
          </a:p>
          <a:p>
            <a:endParaRPr lang="en-US" sz="1800" dirty="0">
              <a:solidFill>
                <a:srgbClr val="000000"/>
              </a:solidFill>
              <a:latin typeface="Calibri" panose="020F0502020204030204" pitchFamily="34" charset="0"/>
              <a:cs typeface="Calibri" panose="020F0502020204030204" pitchFamily="34" charset="0"/>
            </a:endParaRPr>
          </a:p>
          <a:p>
            <a:r>
              <a:rPr lang="en-US" sz="1800" b="0" i="0" u="none" strike="noStrike" baseline="0" dirty="0">
                <a:solidFill>
                  <a:srgbClr val="000000"/>
                </a:solidFill>
                <a:latin typeface="Calibri" panose="020F0502020204030204" pitchFamily="34" charset="0"/>
                <a:cs typeface="Calibri" panose="020F0502020204030204" pitchFamily="34" charset="0"/>
              </a:rPr>
              <a:t>In the process, they may take an opportunity to demonstrate the “brutality” of public safety officials, especially law enforcement or similarly highlight issues with the organization being protested and its employee’s. </a:t>
            </a:r>
          </a:p>
          <a:p>
            <a:endParaRPr lang="en-US" sz="1800" dirty="0">
              <a:solidFill>
                <a:srgbClr val="000000"/>
              </a:solidFill>
              <a:latin typeface="Calibri" panose="020F0502020204030204" pitchFamily="34" charset="0"/>
              <a:cs typeface="Calibri" panose="020F0502020204030204" pitchFamily="34" charset="0"/>
            </a:endParaRPr>
          </a:p>
          <a:p>
            <a:r>
              <a:rPr lang="en-US" sz="1800" b="0" i="0" u="none" strike="noStrike" baseline="0" dirty="0">
                <a:solidFill>
                  <a:srgbClr val="000000"/>
                </a:solidFill>
                <a:latin typeface="Calibri" panose="020F0502020204030204" pitchFamily="34" charset="0"/>
                <a:cs typeface="Calibri" panose="020F0502020204030204" pitchFamily="34" charset="0"/>
              </a:rPr>
              <a:t>Protest groups videotape their dramatic demonstrations for online messaging, leading groups to embrace YouTube and/or other social media platforms. </a:t>
            </a:r>
          </a:p>
          <a:p>
            <a:endParaRPr lang="en-US" sz="1800" dirty="0">
              <a:solidFill>
                <a:srgbClr val="000000"/>
              </a:solidFill>
              <a:latin typeface="Calibri" panose="020F0502020204030204" pitchFamily="34" charset="0"/>
              <a:cs typeface="Calibri" panose="020F0502020204030204" pitchFamily="34" charset="0"/>
            </a:endParaRPr>
          </a:p>
          <a:p>
            <a:r>
              <a:rPr lang="en-US" sz="1800" b="0" i="0" u="none" strike="noStrike" baseline="0" dirty="0">
                <a:solidFill>
                  <a:srgbClr val="000000"/>
                </a:solidFill>
                <a:latin typeface="Calibri" panose="020F0502020204030204" pitchFamily="34" charset="0"/>
                <a:cs typeface="Calibri" panose="020F0502020204030204" pitchFamily="34" charset="0"/>
              </a:rPr>
              <a:t>Protester groups upload footage </a:t>
            </a:r>
            <a:r>
              <a:rPr lang="en-US" sz="1800" dirty="0">
                <a:solidFill>
                  <a:srgbClr val="000000"/>
                </a:solidFill>
                <a:latin typeface="Calibri" panose="020F0502020204030204" pitchFamily="34" charset="0"/>
                <a:cs typeface="Calibri" panose="020F0502020204030204" pitchFamily="34" charset="0"/>
              </a:rPr>
              <a:t>to social media</a:t>
            </a:r>
            <a:r>
              <a:rPr lang="en-US" sz="1800" b="0" i="0" u="none" strike="noStrike" baseline="0" dirty="0">
                <a:solidFill>
                  <a:srgbClr val="000000"/>
                </a:solidFill>
                <a:latin typeface="Calibri" panose="020F0502020204030204" pitchFamily="34" charset="0"/>
                <a:cs typeface="Calibri" panose="020F0502020204030204" pitchFamily="34" charset="0"/>
              </a:rPr>
              <a:t> to document activist actions and provide news clips meant to expose perceived wrongdoings before, during, or after a protest. </a:t>
            </a:r>
          </a:p>
          <a:p>
            <a:endParaRPr lang="en-US" sz="1800" dirty="0">
              <a:solidFill>
                <a:srgbClr val="000000"/>
              </a:solidFill>
              <a:latin typeface="Calibri" panose="020F0502020204030204" pitchFamily="34" charset="0"/>
              <a:cs typeface="Calibri" panose="020F0502020204030204" pitchFamily="34" charset="0"/>
            </a:endParaRPr>
          </a:p>
          <a:p>
            <a:r>
              <a:rPr lang="en-US" sz="1800" dirty="0">
                <a:solidFill>
                  <a:srgbClr val="000000"/>
                </a:solidFill>
                <a:latin typeface="Calibri" panose="020F0502020204030204" pitchFamily="34" charset="0"/>
                <a:cs typeface="Calibri" panose="020F0502020204030204" pitchFamily="34" charset="0"/>
              </a:rPr>
              <a:t>The goal is frequently to make an event “newsworthy” where the national news media broadcasts the story.</a:t>
            </a:r>
            <a:endParaRPr lang="en-US" sz="1800" b="0" i="0" u="none" strike="noStrike" baseline="0" dirty="0">
              <a:solidFill>
                <a:srgbClr val="000000"/>
              </a:solidFill>
              <a:latin typeface="Calibri" panose="020F0502020204030204" pitchFamily="34" charset="0"/>
              <a:cs typeface="Calibri" panose="020F0502020204030204" pitchFamily="34" charset="0"/>
            </a:endParaRPr>
          </a:p>
          <a:p>
            <a:endParaRPr lang="en-US" sz="1800" dirty="0">
              <a:solidFill>
                <a:srgbClr val="000000"/>
              </a:solidFill>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1434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37AD-B306-4AF6-BAA4-88CB925A5920}"/>
              </a:ext>
            </a:extLst>
          </p:cNvPr>
          <p:cNvSpPr>
            <a:spLocks noGrp="1"/>
          </p:cNvSpPr>
          <p:nvPr>
            <p:ph type="title"/>
          </p:nvPr>
        </p:nvSpPr>
        <p:spPr>
          <a:xfrm>
            <a:off x="609600" y="764835"/>
            <a:ext cx="10972800" cy="1066800"/>
          </a:xfrm>
        </p:spPr>
        <p:txBody>
          <a:bodyPr/>
          <a:lstStyle/>
          <a:p>
            <a:pPr algn="ctr"/>
            <a:r>
              <a:rPr lang="en-US" dirty="0"/>
              <a:t>Media Attention</a:t>
            </a:r>
          </a:p>
        </p:txBody>
      </p:sp>
      <p:sp>
        <p:nvSpPr>
          <p:cNvPr id="3" name="Content Placeholder 2">
            <a:extLst>
              <a:ext uri="{FF2B5EF4-FFF2-40B4-BE49-F238E27FC236}">
                <a16:creationId xmlns:a16="http://schemas.microsoft.com/office/drawing/2014/main" id="{52731535-E8C5-4AAA-83D2-5432EBB58DA6}"/>
              </a:ext>
            </a:extLst>
          </p:cNvPr>
          <p:cNvSpPr>
            <a:spLocks noGrp="1"/>
          </p:cNvSpPr>
          <p:nvPr>
            <p:ph sz="half" idx="1"/>
          </p:nvPr>
        </p:nvSpPr>
        <p:spPr>
          <a:xfrm>
            <a:off x="645954" y="1831635"/>
            <a:ext cx="6135148" cy="4341875"/>
          </a:xfrm>
        </p:spPr>
        <p:txBody>
          <a:bodyPr>
            <a:normAutofit fontScale="92500" lnSpcReduction="10000"/>
          </a:bodyPr>
          <a:lstStyle/>
          <a:p>
            <a:pPr marL="109728" indent="0">
              <a:buNone/>
            </a:pPr>
            <a:r>
              <a:rPr lang="en-US" dirty="0">
                <a:solidFill>
                  <a:srgbClr val="2F3031"/>
                </a:solidFill>
              </a:rPr>
              <a:t>Protesters may attempt to get an employee or representative to speak or otherwise condone their actions voluntarily or by subterfuge and may use a variety of devices:</a:t>
            </a:r>
          </a:p>
          <a:p>
            <a:pPr marL="109728" indent="0">
              <a:buNone/>
            </a:pPr>
            <a:endParaRPr lang="en-US" dirty="0">
              <a:solidFill>
                <a:srgbClr val="2F3031"/>
              </a:solidFill>
            </a:endParaRPr>
          </a:p>
          <a:p>
            <a:r>
              <a:rPr lang="en-US" dirty="0">
                <a:solidFill>
                  <a:srgbClr val="2F3031"/>
                </a:solidFill>
              </a:rPr>
              <a:t>Hidden cameras</a:t>
            </a:r>
          </a:p>
          <a:p>
            <a:r>
              <a:rPr lang="en-US" dirty="0">
                <a:solidFill>
                  <a:srgbClr val="2F3031"/>
                </a:solidFill>
              </a:rPr>
              <a:t>Hidden microphones</a:t>
            </a:r>
          </a:p>
          <a:p>
            <a:r>
              <a:rPr lang="en-US" dirty="0">
                <a:solidFill>
                  <a:srgbClr val="2F3031"/>
                </a:solidFill>
              </a:rPr>
              <a:t>Infiltration by a sympathetic person(s) posing as a client or employee </a:t>
            </a:r>
          </a:p>
          <a:p>
            <a:r>
              <a:rPr lang="en-US" dirty="0">
                <a:solidFill>
                  <a:srgbClr val="2F3031"/>
                </a:solidFill>
              </a:rPr>
              <a:t>Can be very well organized</a:t>
            </a:r>
          </a:p>
          <a:p>
            <a:r>
              <a:rPr lang="en-US" dirty="0">
                <a:solidFill>
                  <a:srgbClr val="2F3031"/>
                </a:solidFill>
              </a:rPr>
              <a:t>Technological devices are now cheap, easy to use and very effective</a:t>
            </a:r>
          </a:p>
          <a:p>
            <a:endParaRPr lang="en-US" dirty="0">
              <a:solidFill>
                <a:srgbClr val="2F3031"/>
              </a:solidFill>
            </a:endParaRPr>
          </a:p>
          <a:p>
            <a:pPr marL="109728" indent="0">
              <a:buNone/>
            </a:pPr>
            <a:r>
              <a:rPr lang="en-US" dirty="0">
                <a:solidFill>
                  <a:srgbClr val="2F3031"/>
                </a:solidFill>
              </a:rPr>
              <a:t>USING A COMBINATION OF THESE METHODS CAN BE AN EXTREMELY EFFECTIVE MEANS OF DELIVERY</a:t>
            </a:r>
          </a:p>
          <a:p>
            <a:pPr marL="109728" indent="0">
              <a:buNone/>
            </a:pPr>
            <a:endParaRPr lang="en-US" b="1" dirty="0">
              <a:solidFill>
                <a:srgbClr val="2F3031"/>
              </a:solidFill>
              <a:latin typeface="roboto-slab"/>
            </a:endParaRPr>
          </a:p>
          <a:p>
            <a:endParaRPr lang="en-US" dirty="0"/>
          </a:p>
        </p:txBody>
      </p:sp>
      <p:pic>
        <p:nvPicPr>
          <p:cNvPr id="6" name="Content Placeholder 5">
            <a:extLst>
              <a:ext uri="{FF2B5EF4-FFF2-40B4-BE49-F238E27FC236}">
                <a16:creationId xmlns:a16="http://schemas.microsoft.com/office/drawing/2014/main" id="{61B5A466-404C-4B79-B79C-0D51B8A7F35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30136" y="2041846"/>
            <a:ext cx="3438525" cy="2019300"/>
          </a:xfrm>
        </p:spPr>
      </p:pic>
      <p:pic>
        <p:nvPicPr>
          <p:cNvPr id="12" name="Picture 11">
            <a:extLst>
              <a:ext uri="{FF2B5EF4-FFF2-40B4-BE49-F238E27FC236}">
                <a16:creationId xmlns:a16="http://schemas.microsoft.com/office/drawing/2014/main" id="{BBAB2B7F-E133-4114-812A-7D242C4546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1093" y="4271357"/>
            <a:ext cx="3367568" cy="2151958"/>
          </a:xfrm>
          <a:prstGeom prst="rect">
            <a:avLst/>
          </a:prstGeom>
        </p:spPr>
      </p:pic>
    </p:spTree>
    <p:extLst>
      <p:ext uri="{BB962C8B-B14F-4D97-AF65-F5344CB8AC3E}">
        <p14:creationId xmlns:p14="http://schemas.microsoft.com/office/powerpoint/2010/main" val="44439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4AA5-1384-42D1-BF40-720F29A1891C}"/>
              </a:ext>
            </a:extLst>
          </p:cNvPr>
          <p:cNvSpPr>
            <a:spLocks noGrp="1"/>
          </p:cNvSpPr>
          <p:nvPr>
            <p:ph type="title"/>
          </p:nvPr>
        </p:nvSpPr>
        <p:spPr/>
        <p:txBody>
          <a:bodyPr>
            <a:normAutofit/>
          </a:bodyPr>
          <a:lstStyle/>
          <a:p>
            <a:pPr algn="ctr"/>
            <a:r>
              <a:rPr lang="en-US" sz="2000" dirty="0"/>
              <a:t>USING SYMBOLS NEXT TO A PLACE OF SIGNIFICANCE IS A FORM OF PROTEST</a:t>
            </a:r>
          </a:p>
        </p:txBody>
      </p:sp>
      <p:sp>
        <p:nvSpPr>
          <p:cNvPr id="3" name="Content Placeholder 2">
            <a:extLst>
              <a:ext uri="{FF2B5EF4-FFF2-40B4-BE49-F238E27FC236}">
                <a16:creationId xmlns:a16="http://schemas.microsoft.com/office/drawing/2014/main" id="{850BB0A2-3097-4497-943A-CA9B1D62FB19}"/>
              </a:ext>
            </a:extLst>
          </p:cNvPr>
          <p:cNvSpPr>
            <a:spLocks noGrp="1"/>
          </p:cNvSpPr>
          <p:nvPr>
            <p:ph sz="half" idx="1"/>
          </p:nvPr>
        </p:nvSpPr>
        <p:spPr/>
        <p:txBody>
          <a:bodyPr>
            <a:normAutofit lnSpcReduction="10000"/>
          </a:bodyPr>
          <a:lstStyle/>
          <a:p>
            <a:pPr marL="109728" indent="0" algn="ctr">
              <a:buNone/>
            </a:pPr>
            <a:r>
              <a:rPr lang="en-US" b="1" dirty="0">
                <a:solidFill>
                  <a:srgbClr val="2F3031"/>
                </a:solidFill>
              </a:rPr>
              <a:t>EXAMPLE</a:t>
            </a:r>
          </a:p>
          <a:p>
            <a:pPr marL="109728" indent="0">
              <a:buNone/>
            </a:pPr>
            <a:endParaRPr lang="en-US" dirty="0">
              <a:solidFill>
                <a:srgbClr val="2F3031"/>
              </a:solidFill>
              <a:latin typeface="roboto-slab"/>
            </a:endParaRPr>
          </a:p>
          <a:p>
            <a:pPr marL="109728" indent="0">
              <a:buNone/>
            </a:pPr>
            <a:r>
              <a:rPr lang="en-US" sz="2400" dirty="0">
                <a:solidFill>
                  <a:srgbClr val="2F3031"/>
                </a:solidFill>
              </a:rPr>
              <a:t>Photos and video were taken of an Anti-Planned Parenthood protester trespassing using theatrics to stage a stunt:</a:t>
            </a:r>
          </a:p>
          <a:p>
            <a:r>
              <a:rPr lang="en-US" sz="2400" dirty="0">
                <a:solidFill>
                  <a:srgbClr val="2F3031"/>
                </a:solidFill>
              </a:rPr>
              <a:t>Dressed as the grim reaper </a:t>
            </a:r>
          </a:p>
          <a:p>
            <a:r>
              <a:rPr lang="en-US" sz="2400" dirty="0">
                <a:solidFill>
                  <a:srgbClr val="2F3031"/>
                </a:solidFill>
              </a:rPr>
              <a:t>Holding  a support Planned Parenthood sign</a:t>
            </a:r>
          </a:p>
          <a:p>
            <a:r>
              <a:rPr lang="en-US" sz="2400" dirty="0">
                <a:solidFill>
                  <a:srgbClr val="2F3031"/>
                </a:solidFill>
              </a:rPr>
              <a:t>Standing in front of a Clinic</a:t>
            </a:r>
          </a:p>
          <a:p>
            <a:pPr marL="109728" indent="0">
              <a:buNone/>
            </a:pPr>
            <a:endParaRPr lang="en-US" dirty="0">
              <a:solidFill>
                <a:srgbClr val="2F3031"/>
              </a:solidFill>
            </a:endParaRPr>
          </a:p>
          <a:p>
            <a:pPr marL="109728" indent="0">
              <a:buNone/>
            </a:pPr>
            <a:r>
              <a:rPr lang="en-US" sz="2600" i="1" dirty="0">
                <a:solidFill>
                  <a:srgbClr val="2F3031"/>
                </a:solidFill>
              </a:rPr>
              <a:t>The footage and photos were used on social media with a false narrative. The goal of the incident going viral did not happen and it failed to get picked up by national legitimate news sources</a:t>
            </a:r>
            <a:r>
              <a:rPr lang="en-US" i="1" dirty="0">
                <a:solidFill>
                  <a:srgbClr val="2F3031"/>
                </a:solidFill>
              </a:rPr>
              <a:t>.</a:t>
            </a:r>
          </a:p>
          <a:p>
            <a:pPr marL="109728" indent="0">
              <a:buNone/>
            </a:pPr>
            <a:endParaRPr lang="en-US" dirty="0">
              <a:solidFill>
                <a:srgbClr val="2F3031"/>
              </a:solidFill>
              <a:latin typeface="roboto-slab"/>
            </a:endParaRPr>
          </a:p>
        </p:txBody>
      </p:sp>
      <p:sp>
        <p:nvSpPr>
          <p:cNvPr id="4" name="Text Placeholder 3">
            <a:extLst>
              <a:ext uri="{FF2B5EF4-FFF2-40B4-BE49-F238E27FC236}">
                <a16:creationId xmlns:a16="http://schemas.microsoft.com/office/drawing/2014/main" id="{E03D230E-CE8F-4191-902B-3ABB001C2B45}"/>
              </a:ext>
            </a:extLst>
          </p:cNvPr>
          <p:cNvSpPr>
            <a:spLocks noGrp="1"/>
          </p:cNvSpPr>
          <p:nvPr>
            <p:ph type="body" idx="2"/>
          </p:nvPr>
        </p:nvSpPr>
        <p:spPr/>
        <p:txBody>
          <a:bodyPr/>
          <a:lstStyle/>
          <a:p>
            <a:endParaRPr lang="en-US" dirty="0"/>
          </a:p>
        </p:txBody>
      </p:sp>
      <p:pic>
        <p:nvPicPr>
          <p:cNvPr id="6" name="Picture 5">
            <a:extLst>
              <a:ext uri="{FF2B5EF4-FFF2-40B4-BE49-F238E27FC236}">
                <a16:creationId xmlns:a16="http://schemas.microsoft.com/office/drawing/2014/main" id="{7DE6607D-7433-4051-BB96-7A5CC2E61F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1736" y="2069983"/>
            <a:ext cx="4373460" cy="4373460"/>
          </a:xfrm>
          <a:prstGeom prst="rect">
            <a:avLst/>
          </a:prstGeom>
        </p:spPr>
      </p:pic>
    </p:spTree>
    <p:extLst>
      <p:ext uri="{BB962C8B-B14F-4D97-AF65-F5344CB8AC3E}">
        <p14:creationId xmlns:p14="http://schemas.microsoft.com/office/powerpoint/2010/main" val="173498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Protesters at the workplace.</a:t>
            </a:r>
          </a:p>
          <a:p>
            <a:pPr marL="109728" indent="0">
              <a:buNone/>
            </a:pPr>
            <a:endParaRPr lang="en-US" dirty="0"/>
          </a:p>
          <a:p>
            <a:r>
              <a:rPr lang="en-US" dirty="0"/>
              <a:t>This presentation is not about taking sides with protesters or whether you agree or disagree with the issue. It’s about your safety when encountering a protest event.</a:t>
            </a:r>
          </a:p>
          <a:p>
            <a:pPr marL="109728" indent="0">
              <a:buNone/>
            </a:pPr>
            <a:endParaRPr lang="en-US" dirty="0"/>
          </a:p>
          <a:p>
            <a:r>
              <a:rPr lang="en-US" dirty="0"/>
              <a:t>Linda Simpson retired after 25 years as a Law Enforcement Professional with another 20 years of private security experience at Microsoft and Planned Parenthood.</a:t>
            </a:r>
          </a:p>
        </p:txBody>
      </p:sp>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0E82F-5B96-42DE-A4CE-2351C21737AC}"/>
              </a:ext>
            </a:extLst>
          </p:cNvPr>
          <p:cNvSpPr>
            <a:spLocks noGrp="1"/>
          </p:cNvSpPr>
          <p:nvPr>
            <p:ph type="title"/>
          </p:nvPr>
        </p:nvSpPr>
        <p:spPr/>
        <p:txBody>
          <a:bodyPr>
            <a:normAutofit/>
          </a:bodyPr>
          <a:lstStyle/>
          <a:p>
            <a:r>
              <a:rPr lang="en-US" sz="3200" dirty="0"/>
              <a:t>COUNTER PROTESTERS</a:t>
            </a:r>
          </a:p>
        </p:txBody>
      </p:sp>
      <p:pic>
        <p:nvPicPr>
          <p:cNvPr id="6" name="Picture Placeholder 5">
            <a:extLst>
              <a:ext uri="{FF2B5EF4-FFF2-40B4-BE49-F238E27FC236}">
                <a16:creationId xmlns:a16="http://schemas.microsoft.com/office/drawing/2014/main" id="{4505FE51-F313-45F8-870C-F2DF1059739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9114" r="9114"/>
          <a:stretch>
            <a:fillRect/>
          </a:stretch>
        </p:blipFill>
        <p:spPr/>
      </p:pic>
      <p:sp>
        <p:nvSpPr>
          <p:cNvPr id="4" name="Text Placeholder 3">
            <a:extLst>
              <a:ext uri="{FF2B5EF4-FFF2-40B4-BE49-F238E27FC236}">
                <a16:creationId xmlns:a16="http://schemas.microsoft.com/office/drawing/2014/main" id="{1DBBB737-AA29-4D73-9E49-2BD2FC2CFEEE}"/>
              </a:ext>
            </a:extLst>
          </p:cNvPr>
          <p:cNvSpPr>
            <a:spLocks noGrp="1"/>
          </p:cNvSpPr>
          <p:nvPr>
            <p:ph type="body" sz="half" idx="2"/>
          </p:nvPr>
        </p:nvSpPr>
        <p:spPr>
          <a:xfrm>
            <a:off x="8117924" y="1109161"/>
            <a:ext cx="3454400" cy="4681637"/>
          </a:xfrm>
        </p:spPr>
        <p:txBody>
          <a:bodyPr/>
          <a:lstStyle/>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800" b="1" spc="-5"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800" b="1" spc="-5" dirty="0">
              <a:solidFill>
                <a:srgbClr val="231F2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b="1"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Counter protesters also have free speech rights.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800" b="1" spc="-5" dirty="0">
              <a:solidFill>
                <a:srgbClr val="231F2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b="1"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Police must treat protesters and counter protesters equally. </a:t>
            </a: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endParaRPr lang="en-US" sz="1800" b="1" spc="-5" dirty="0">
              <a:solidFill>
                <a:srgbClr val="231F20"/>
              </a:solidFill>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b="1"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Police are permitted to keep antagonistic groups separated but should allow them to be within sight and sound of one another.</a:t>
            </a:r>
          </a:p>
          <a:p>
            <a:endParaRPr lang="en-US" dirty="0"/>
          </a:p>
        </p:txBody>
      </p:sp>
    </p:spTree>
    <p:extLst>
      <p:ext uri="{BB962C8B-B14F-4D97-AF65-F5344CB8AC3E}">
        <p14:creationId xmlns:p14="http://schemas.microsoft.com/office/powerpoint/2010/main" val="701762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13F9-7BE3-47FE-A3CC-7CB420CB9747}"/>
              </a:ext>
            </a:extLst>
          </p:cNvPr>
          <p:cNvSpPr>
            <a:spLocks noGrp="1"/>
          </p:cNvSpPr>
          <p:nvPr>
            <p:ph type="title"/>
          </p:nvPr>
        </p:nvSpPr>
        <p:spPr>
          <a:xfrm>
            <a:off x="609600" y="815829"/>
            <a:ext cx="10972800" cy="1066800"/>
          </a:xfrm>
        </p:spPr>
        <p:txBody>
          <a:bodyPr>
            <a:normAutofit/>
          </a:bodyPr>
          <a:lstStyle/>
          <a:p>
            <a:pPr algn="ctr"/>
            <a:r>
              <a:rPr lang="en-US" sz="2400" b="1" dirty="0"/>
              <a:t>PROTESTER STRATEGIES</a:t>
            </a:r>
            <a:br>
              <a:rPr lang="en-US" sz="2400" b="1" dirty="0"/>
            </a:br>
            <a:r>
              <a:rPr lang="en-US" sz="2400" b="1" dirty="0"/>
              <a:t>Example: create confrontation | create newsworthy event</a:t>
            </a:r>
          </a:p>
        </p:txBody>
      </p:sp>
      <p:sp>
        <p:nvSpPr>
          <p:cNvPr id="3" name="Content Placeholder 2">
            <a:extLst>
              <a:ext uri="{FF2B5EF4-FFF2-40B4-BE49-F238E27FC236}">
                <a16:creationId xmlns:a16="http://schemas.microsoft.com/office/drawing/2014/main" id="{CE85D975-B8B5-418E-9D69-43D65C6EB665}"/>
              </a:ext>
            </a:extLst>
          </p:cNvPr>
          <p:cNvSpPr>
            <a:spLocks noGrp="1"/>
          </p:cNvSpPr>
          <p:nvPr>
            <p:ph sz="half" idx="1"/>
          </p:nvPr>
        </p:nvSpPr>
        <p:spPr>
          <a:xfrm>
            <a:off x="609601" y="1882629"/>
            <a:ext cx="5384800" cy="4341875"/>
          </a:xfrm>
        </p:spPr>
        <p:txBody>
          <a:bodyPr>
            <a:normAutofit lnSpcReduction="10000"/>
          </a:bodyPr>
          <a:lstStyle/>
          <a:p>
            <a:pPr marL="109728" indent="0" algn="ctr">
              <a:buNone/>
            </a:pPr>
            <a:r>
              <a:rPr lang="en-US" b="1" dirty="0"/>
              <a:t>PRO PLANNED PARENTHOOD</a:t>
            </a:r>
          </a:p>
          <a:p>
            <a:r>
              <a:rPr lang="en-US" dirty="0"/>
              <a:t>Small group older protesters regularly on site.</a:t>
            </a:r>
          </a:p>
          <a:p>
            <a:r>
              <a:rPr lang="en-US" dirty="0"/>
              <a:t>Protester's approach intoxicated person who has no relationship with PP or protests.</a:t>
            </a:r>
          </a:p>
          <a:p>
            <a:r>
              <a:rPr lang="en-US" dirty="0"/>
              <a:t>Incident is reported in local news.</a:t>
            </a:r>
          </a:p>
          <a:p>
            <a:r>
              <a:rPr lang="en-US" dirty="0"/>
              <a:t>Pro Planned Parenthood Counter protester groups report they will come to PP’s defense.</a:t>
            </a:r>
          </a:p>
          <a:p>
            <a:r>
              <a:rPr lang="en-US" dirty="0"/>
              <a:t>PP Security Manager asks supporters not to counter protest, they decline to agree.</a:t>
            </a:r>
          </a:p>
          <a:p>
            <a:r>
              <a:rPr lang="en-US" dirty="0"/>
              <a:t>ANTIFA reports they will attend to support those who oppose the Proud Boys.</a:t>
            </a:r>
          </a:p>
          <a:p>
            <a:r>
              <a:rPr lang="en-US" dirty="0"/>
              <a:t>PP Security Manager contacts law enforcement. Valley Civil Disturbance Unit is activated and a large Police Presence results</a:t>
            </a:r>
          </a:p>
          <a:p>
            <a:endParaRPr lang="en-US" dirty="0"/>
          </a:p>
        </p:txBody>
      </p:sp>
      <p:sp>
        <p:nvSpPr>
          <p:cNvPr id="4" name="Content Placeholder 3">
            <a:extLst>
              <a:ext uri="{FF2B5EF4-FFF2-40B4-BE49-F238E27FC236}">
                <a16:creationId xmlns:a16="http://schemas.microsoft.com/office/drawing/2014/main" id="{327CEEA4-E4B5-4A46-B484-9B7FC2FC17B2}"/>
              </a:ext>
            </a:extLst>
          </p:cNvPr>
          <p:cNvSpPr>
            <a:spLocks noGrp="1"/>
          </p:cNvSpPr>
          <p:nvPr>
            <p:ph sz="half" idx="2"/>
          </p:nvPr>
        </p:nvSpPr>
        <p:spPr>
          <a:xfrm>
            <a:off x="6096000" y="1882629"/>
            <a:ext cx="5384800" cy="4341875"/>
          </a:xfrm>
        </p:spPr>
        <p:txBody>
          <a:bodyPr>
            <a:normAutofit lnSpcReduction="10000"/>
          </a:bodyPr>
          <a:lstStyle/>
          <a:p>
            <a:pPr marL="109728" indent="0" algn="ctr">
              <a:buNone/>
            </a:pPr>
            <a:r>
              <a:rPr lang="en-US" b="1" dirty="0"/>
              <a:t>OPPOSITION GROUPS</a:t>
            </a:r>
          </a:p>
          <a:p>
            <a:r>
              <a:rPr lang="en-US" dirty="0"/>
              <a:t>Has been going on for years without incident.</a:t>
            </a:r>
          </a:p>
          <a:p>
            <a:r>
              <a:rPr lang="en-US" dirty="0"/>
              <a:t>Intoxicated person gets irritated at being bothered and assaults one of the protesters.</a:t>
            </a:r>
          </a:p>
          <a:p>
            <a:r>
              <a:rPr lang="en-US" dirty="0"/>
              <a:t>Patriot Prayer (group allied with the Proud Boys) reports they will come to defend the pro-life protesters. Their leader is a US Senate candidate.</a:t>
            </a:r>
          </a:p>
          <a:p>
            <a:r>
              <a:rPr lang="en-US" dirty="0"/>
              <a:t>Proud Boys report they will attend to support Patriot Prayer.</a:t>
            </a:r>
          </a:p>
          <a:p>
            <a:r>
              <a:rPr lang="en-US" dirty="0"/>
              <a:t>Even becomes a major media event and is covered by Western Washington Broadcast and print media and is eventually picked up nationally.</a:t>
            </a:r>
          </a:p>
          <a:p>
            <a:pPr marL="109728" indent="0">
              <a:buNone/>
            </a:pPr>
            <a:endParaRPr lang="en-US" dirty="0"/>
          </a:p>
        </p:txBody>
      </p:sp>
    </p:spTree>
    <p:extLst>
      <p:ext uri="{BB962C8B-B14F-4D97-AF65-F5344CB8AC3E}">
        <p14:creationId xmlns:p14="http://schemas.microsoft.com/office/powerpoint/2010/main" val="3276853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75D566D-83F0-406D-943D-19DC392830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7220" y="1368917"/>
            <a:ext cx="5257546" cy="5430360"/>
          </a:xfrm>
          <a:prstGeom prst="rect">
            <a:avLst/>
          </a:prstGeom>
        </p:spPr>
      </p:pic>
      <p:pic>
        <p:nvPicPr>
          <p:cNvPr id="9" name="Picture 8">
            <a:extLst>
              <a:ext uri="{FF2B5EF4-FFF2-40B4-BE49-F238E27FC236}">
                <a16:creationId xmlns:a16="http://schemas.microsoft.com/office/drawing/2014/main" id="{F620FD6C-903F-410C-B0AA-B81C716EC7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676" y="490654"/>
            <a:ext cx="3892493" cy="4038779"/>
          </a:xfrm>
          <a:prstGeom prst="rect">
            <a:avLst/>
          </a:prstGeom>
        </p:spPr>
      </p:pic>
      <p:pic>
        <p:nvPicPr>
          <p:cNvPr id="5" name="Picture 4">
            <a:extLst>
              <a:ext uri="{FF2B5EF4-FFF2-40B4-BE49-F238E27FC236}">
                <a16:creationId xmlns:a16="http://schemas.microsoft.com/office/drawing/2014/main" id="{2D1F5276-1175-4EBB-BE51-37405ADC9A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278" y="3874894"/>
            <a:ext cx="5137303" cy="3637447"/>
          </a:xfrm>
          <a:prstGeom prst="rect">
            <a:avLst/>
          </a:prstGeom>
        </p:spPr>
      </p:pic>
    </p:spTree>
    <p:extLst>
      <p:ext uri="{BB962C8B-B14F-4D97-AF65-F5344CB8AC3E}">
        <p14:creationId xmlns:p14="http://schemas.microsoft.com/office/powerpoint/2010/main" val="260244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000" b="1" dirty="0">
                <a:solidFill>
                  <a:schemeClr val="bg1"/>
                </a:solidFill>
              </a:rPr>
              <a:t>Lesson 3: </a:t>
            </a:r>
            <a:r>
              <a:rPr lang="en-US" b="1" dirty="0">
                <a:solidFill>
                  <a:schemeClr val="tx1"/>
                </a:solidFill>
              </a:rPr>
              <a:t>LESSON </a:t>
            </a:r>
            <a:r>
              <a:rPr lang="en-US" sz="4000" b="1" dirty="0">
                <a:solidFill>
                  <a:schemeClr val="tx1"/>
                </a:solidFill>
              </a:rPr>
              <a:t>3: STRATEGIES TO STAY </a:t>
            </a:r>
            <a:r>
              <a:rPr lang="en-US" sz="4000" b="1" dirty="0" err="1">
                <a:solidFill>
                  <a:schemeClr val="tx1"/>
                </a:solidFill>
              </a:rPr>
              <a:t>SAFE</a:t>
            </a:r>
            <a:r>
              <a:rPr lang="en-US" sz="4000" b="1" dirty="0" err="1">
                <a:solidFill>
                  <a:schemeClr val="bg1"/>
                </a:solidFill>
              </a:rPr>
              <a:t>safe</a:t>
            </a:r>
            <a:r>
              <a:rPr lang="en-US" sz="4000" b="1" dirty="0">
                <a:solidFill>
                  <a:schemeClr val="bg1"/>
                </a:solidFill>
              </a:rPr>
              <a:t>.</a:t>
            </a:r>
            <a:br>
              <a:rPr lang="en-US" sz="4000" b="1" dirty="0">
                <a:solidFill>
                  <a:schemeClr val="bg1"/>
                </a:solidFill>
              </a:rPr>
            </a:br>
            <a:r>
              <a:rPr lang="en-US" sz="4000" b="1" dirty="0">
                <a:solidFill>
                  <a:schemeClr val="bg1"/>
                </a:solidFill>
              </a:rPr>
              <a:t> to stay safe.</a:t>
            </a:r>
          </a:p>
        </p:txBody>
      </p:sp>
      <p:sp>
        <p:nvSpPr>
          <p:cNvPr id="3" name="Content Placeholder 2"/>
          <p:cNvSpPr>
            <a:spLocks noGrp="1"/>
          </p:cNvSpPr>
          <p:nvPr>
            <p:ph idx="1"/>
          </p:nvPr>
        </p:nvSpPr>
        <p:spPr/>
        <p:txBody>
          <a:bodyPr/>
          <a:lstStyle/>
          <a:p>
            <a:r>
              <a:rPr lang="en-US" dirty="0"/>
              <a:t>Recognize situations where protest activity is taking place.</a:t>
            </a:r>
          </a:p>
          <a:p>
            <a:pPr marL="109728" indent="0">
              <a:buNone/>
            </a:pPr>
            <a:endParaRPr lang="en-US" dirty="0"/>
          </a:p>
          <a:p>
            <a:r>
              <a:rPr lang="en-US" dirty="0"/>
              <a:t>Use strategies to avoid becoming part of the event or a poster child on the evening news.</a:t>
            </a:r>
          </a:p>
        </p:txBody>
      </p:sp>
    </p:spTree>
    <p:extLst>
      <p:ext uri="{BB962C8B-B14F-4D97-AF65-F5344CB8AC3E}">
        <p14:creationId xmlns:p14="http://schemas.microsoft.com/office/powerpoint/2010/main" val="304608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93296-99DF-4559-B3EA-5E04DA84A23C}"/>
              </a:ext>
            </a:extLst>
          </p:cNvPr>
          <p:cNvSpPr>
            <a:spLocks noGrp="1"/>
          </p:cNvSpPr>
          <p:nvPr>
            <p:ph sz="half" idx="1"/>
          </p:nvPr>
        </p:nvSpPr>
        <p:spPr/>
        <p:txBody>
          <a:bodyPr/>
          <a:lstStyle/>
          <a:p>
            <a:pPr marL="109728" indent="0" algn="ctr">
              <a:buNone/>
            </a:pPr>
            <a:r>
              <a:rPr lang="en-US" sz="2800" b="1" i="1" dirty="0">
                <a:solidFill>
                  <a:srgbClr val="2F5496"/>
                </a:solidFill>
                <a:effectLst/>
                <a:ea typeface="Times New Roman" panose="02020603050405020304" pitchFamily="18" charset="0"/>
                <a:cs typeface="Times New Roman" panose="02020603050405020304" pitchFamily="18" charset="0"/>
              </a:rPr>
              <a:t>Security Considerations for Employees  </a:t>
            </a:r>
          </a:p>
          <a:p>
            <a:pPr marL="109728" indent="0">
              <a:buNone/>
            </a:pPr>
            <a:r>
              <a:rPr lang="en-US" sz="1800" dirty="0">
                <a:effectLst/>
                <a:latin typeface="Times New Roman" panose="02020603050405020304" pitchFamily="18" charset="0"/>
                <a:ea typeface="Times New Roman" panose="02020603050405020304" pitchFamily="18" charset="0"/>
              </a:rPr>
              <a:t>What can employees' practice to help keep themselves,</a:t>
            </a:r>
            <a:r>
              <a:rPr lang="en-US" sz="1800" dirty="0">
                <a:effectLst/>
                <a:latin typeface="Calibri" panose="020F0502020204030204" pitchFamily="34" charset="0"/>
                <a:ea typeface="Calibri" panose="020F0502020204030204" pitchFamily="34" charset="0"/>
                <a:cs typeface="Times New Roman" panose="02020603050405020304" pitchFamily="18" charset="0"/>
              </a:rPr>
              <a:t> colleagues, and their organizations safe</a:t>
            </a:r>
            <a:r>
              <a:rPr lang="en-US" sz="1800" dirty="0">
                <a:effectLst/>
                <a:latin typeface="Times New Roman" panose="02020603050405020304" pitchFamily="18" charset="0"/>
                <a:ea typeface="Times New Roman" panose="02020603050405020304" pitchFamily="18" charset="0"/>
              </a:rPr>
              <a:t>. </a:t>
            </a:r>
          </a:p>
          <a:p>
            <a:pPr marL="109728" indent="0">
              <a:buNone/>
            </a:pPr>
            <a:endParaRPr lang="en-US" sz="1800" dirty="0">
              <a:effectLst/>
              <a:latin typeface="Times New Roman" panose="02020603050405020304" pitchFamily="18" charset="0"/>
              <a:ea typeface="Times New Roman" panose="02020603050405020304" pitchFamily="18" charset="0"/>
            </a:endParaRPr>
          </a:p>
          <a:p>
            <a:pPr marL="109728" indent="0" algn="ctr">
              <a:buNone/>
            </a:pPr>
            <a:r>
              <a:rPr lang="en-US" sz="2400" b="1" dirty="0">
                <a:solidFill>
                  <a:srgbClr val="002060"/>
                </a:solidFill>
                <a:effectLst/>
                <a:ea typeface="Times New Roman" panose="02020603050405020304" pitchFamily="18" charset="0"/>
              </a:rPr>
              <a:t>SITUATIONAL AWARENESS</a:t>
            </a:r>
            <a:endParaRPr lang="en-US" sz="2400" b="1" dirty="0">
              <a:solidFill>
                <a:srgbClr val="002060"/>
              </a:solidFill>
              <a:ea typeface="Times New Roman" panose="02020603050405020304" pitchFamily="18" charset="0"/>
            </a:endParaRPr>
          </a:p>
          <a:p>
            <a:pPr marL="109728" indent="0">
              <a:buNone/>
            </a:pPr>
            <a:endParaRPr lang="en-US" sz="1800" dirty="0">
              <a:effectLst/>
              <a:latin typeface="Times New Roman" panose="02020603050405020304" pitchFamily="18" charset="0"/>
              <a:ea typeface="Times New Roman" panose="02020603050405020304" pitchFamily="18" charset="0"/>
            </a:endParaRPr>
          </a:p>
          <a:p>
            <a:pPr marL="109728" indent="0">
              <a:buNone/>
            </a:pPr>
            <a:r>
              <a:rPr lang="en-US" sz="1800" dirty="0">
                <a:effectLst/>
                <a:latin typeface="Times New Roman" panose="02020603050405020304" pitchFamily="18" charset="0"/>
                <a:ea typeface="Times New Roman" panose="02020603050405020304" pitchFamily="18" charset="0"/>
              </a:rPr>
              <a:t>Simply put, that means being vigilant and increasing awareness of one’s surroundings: </a:t>
            </a:r>
          </a:p>
          <a:p>
            <a:pPr marL="109728" indent="0">
              <a:buNone/>
            </a:pPr>
            <a:endParaRPr lang="en-US" sz="1800" dirty="0">
              <a:latin typeface="Times New Roman" panose="02020603050405020304" pitchFamily="18" charset="0"/>
              <a:ea typeface="Times New Roman" panose="02020603050405020304" pitchFamily="18" charset="0"/>
            </a:endParaRPr>
          </a:p>
          <a:p>
            <a:pPr marL="109728" indent="0">
              <a:buNone/>
            </a:pPr>
            <a:r>
              <a:rPr lang="en-US" sz="1800" dirty="0">
                <a:effectLst/>
                <a:latin typeface="Times New Roman" panose="02020603050405020304" pitchFamily="18" charset="0"/>
                <a:ea typeface="Times New Roman" panose="02020603050405020304" pitchFamily="18" charset="0"/>
              </a:rPr>
              <a:t>Pay attention to your surroundings, make observations, and draw appropriate conclusions. </a:t>
            </a:r>
          </a:p>
          <a:p>
            <a:pPr marL="109728" indent="0">
              <a:buNone/>
            </a:pPr>
            <a:endParaRPr lang="en-US" sz="1800" dirty="0">
              <a:latin typeface="Times New Roman" panose="02020603050405020304" pitchFamily="18" charset="0"/>
              <a:ea typeface="Times New Roman" panose="02020603050405020304" pitchFamily="18" charset="0"/>
            </a:endParaRPr>
          </a:p>
          <a:p>
            <a:pPr marL="109728" indent="0">
              <a:buNone/>
            </a:pPr>
            <a:r>
              <a:rPr lang="en-US" sz="1800" dirty="0">
                <a:effectLst/>
                <a:latin typeface="Times New Roman" panose="02020603050405020304" pitchFamily="18" charset="0"/>
                <a:ea typeface="Times New Roman" panose="02020603050405020304" pitchFamily="18" charset="0"/>
              </a:rPr>
              <a:t>Learn to key in on the unusual or on someone or something that seems out of place. </a:t>
            </a:r>
          </a:p>
          <a:p>
            <a:pPr marL="109728" indent="0">
              <a:buNone/>
            </a:pPr>
            <a:endParaRPr lang="en-US" sz="1800" dirty="0">
              <a:latin typeface="Times New Roman" panose="02020603050405020304" pitchFamily="18" charset="0"/>
              <a:ea typeface="Times New Roman" panose="02020603050405020304" pitchFamily="18" charset="0"/>
            </a:endParaRPr>
          </a:p>
          <a:p>
            <a:pPr marL="109728" indent="0">
              <a:buNone/>
            </a:pPr>
            <a:r>
              <a:rPr lang="en-US" sz="1800" dirty="0">
                <a:effectLst/>
                <a:latin typeface="Times New Roman" panose="02020603050405020304" pitchFamily="18" charset="0"/>
                <a:ea typeface="Times New Roman" panose="02020603050405020304" pitchFamily="18" charset="0"/>
              </a:rPr>
              <a:t>Beyond that, here are a few safety practices to keep in mind: </a:t>
            </a:r>
          </a:p>
          <a:p>
            <a:pPr marL="109728" indent="0">
              <a:buNone/>
            </a:pPr>
            <a:endParaRPr lang="en-US" sz="2800" b="1" i="1" dirty="0">
              <a:solidFill>
                <a:srgbClr val="2F5496"/>
              </a:solidFill>
              <a:effectLst/>
              <a:ea typeface="Times New Roman" panose="02020603050405020304" pitchFamily="18" charset="0"/>
              <a:cs typeface="Times New Roman" panose="02020603050405020304" pitchFamily="18" charset="0"/>
            </a:endParaRPr>
          </a:p>
          <a:p>
            <a:endParaRPr lang="en-US" dirty="0"/>
          </a:p>
        </p:txBody>
      </p:sp>
      <p:sp>
        <p:nvSpPr>
          <p:cNvPr id="4" name="Text Placeholder 3">
            <a:extLst>
              <a:ext uri="{FF2B5EF4-FFF2-40B4-BE49-F238E27FC236}">
                <a16:creationId xmlns:a16="http://schemas.microsoft.com/office/drawing/2014/main" id="{78EDA1FE-2B83-4B94-A496-D5F75B72ADDD}"/>
              </a:ext>
            </a:extLst>
          </p:cNvPr>
          <p:cNvSpPr>
            <a:spLocks noGrp="1"/>
          </p:cNvSpPr>
          <p:nvPr>
            <p:ph type="body" idx="2"/>
          </p:nvPr>
        </p:nvSpPr>
        <p:spPr>
          <a:xfrm>
            <a:off x="7129606" y="2315361"/>
            <a:ext cx="4511040" cy="2952926"/>
          </a:xfrm>
        </p:spPr>
        <p:txBody>
          <a:bodyPr/>
          <a:lstStyle/>
          <a:p>
            <a:endParaRPr lang="en-US" dirty="0"/>
          </a:p>
        </p:txBody>
      </p:sp>
      <p:pic>
        <p:nvPicPr>
          <p:cNvPr id="10" name="Picture 9">
            <a:extLst>
              <a:ext uri="{FF2B5EF4-FFF2-40B4-BE49-F238E27FC236}">
                <a16:creationId xmlns:a16="http://schemas.microsoft.com/office/drawing/2014/main" id="{2023DA7C-4C18-45E7-B87A-2051BB4A2F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9606" y="2383556"/>
            <a:ext cx="4317572" cy="2590543"/>
          </a:xfrm>
          <a:prstGeom prst="rect">
            <a:avLst/>
          </a:prstGeom>
        </p:spPr>
      </p:pic>
    </p:spTree>
    <p:extLst>
      <p:ext uri="{BB962C8B-B14F-4D97-AF65-F5344CB8AC3E}">
        <p14:creationId xmlns:p14="http://schemas.microsoft.com/office/powerpoint/2010/main" val="73406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BA857C-CB23-46B4-B753-6A39D1F295FA}"/>
              </a:ext>
            </a:extLst>
          </p:cNvPr>
          <p:cNvSpPr txBox="1"/>
          <p:nvPr/>
        </p:nvSpPr>
        <p:spPr>
          <a:xfrm>
            <a:off x="478172" y="893685"/>
            <a:ext cx="11409028" cy="5653151"/>
          </a:xfrm>
          <a:prstGeom prst="rect">
            <a:avLst/>
          </a:prstGeom>
          <a:noFill/>
        </p:spPr>
        <p:txBody>
          <a:bodyPr wrap="square">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Know your employers' protocols for protest, emergencies and civil unrest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Avoid protest areas or large gatherings, if possible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Stay calm</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Maintain a low profile. Avoid discussions of the issues at hand</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Do not venture into or through a demonstration if faced with resistance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Actions that enhance your personal safety and security should be your sole focus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Remove all articles from your person which display wealth, to include rings, watches, jewelry, etc.</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Identify the location of emergency exits and paths of egress from the area which has posed the most risk to your safety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Quickly and safely remove yourself from the area where an incident may/is/has occurred</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0" i="0" dirty="0">
                <a:solidFill>
                  <a:srgbClr val="2A2B29"/>
                </a:solidFill>
                <a:effectLst/>
                <a:latin typeface="ProximaNova"/>
              </a:rPr>
              <a:t>If you find yourself caught up in a protest or riot keep to the edge of the crowd where it is safest. Try not to be identified as one of the demonstrators by keeping well away from the leaders/agitators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b="0" i="0" dirty="0">
                <a:solidFill>
                  <a:srgbClr val="2A2B29"/>
                </a:solidFill>
                <a:effectLst/>
                <a:latin typeface="ProximaNova"/>
              </a:rPr>
              <a:t>At the first opportunity break away and seek refuge in a nearby building, or find a suitable doorway or alley and stay there until the crowd passes</a:t>
            </a:r>
          </a:p>
          <a:p>
            <a:pPr marL="342900" indent="-342900">
              <a:lnSpc>
                <a:spcPct val="107000"/>
              </a:lnSpc>
              <a:spcAft>
                <a:spcPts val="800"/>
              </a:spcAft>
              <a:buSzPts val="1000"/>
              <a:buFont typeface="Symbol" panose="05050102010706020507" pitchFamily="18" charset="2"/>
              <a:buChar char=""/>
              <a:tabLst>
                <a:tab pos="457200" algn="l"/>
              </a:tabLst>
            </a:pPr>
            <a:r>
              <a:rPr lang="en-US" b="0" i="0" dirty="0">
                <a:solidFill>
                  <a:srgbClr val="2A2B29"/>
                </a:solidFill>
                <a:effectLst/>
                <a:latin typeface="ProximaNova"/>
              </a:rPr>
              <a:t>If you are caught up in the crowd, stay clear of glass shop fronts, stay on your feet and move with the flow</a:t>
            </a:r>
          </a:p>
        </p:txBody>
      </p:sp>
    </p:spTree>
    <p:extLst>
      <p:ext uri="{BB962C8B-B14F-4D97-AF65-F5344CB8AC3E}">
        <p14:creationId xmlns:p14="http://schemas.microsoft.com/office/powerpoint/2010/main" val="86676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A49B28-3B5E-445A-A77E-888751E52094}"/>
              </a:ext>
            </a:extLst>
          </p:cNvPr>
          <p:cNvSpPr txBox="1"/>
          <p:nvPr/>
        </p:nvSpPr>
        <p:spPr>
          <a:xfrm>
            <a:off x="662730" y="1182533"/>
            <a:ext cx="8437228" cy="4855240"/>
          </a:xfrm>
          <a:prstGeom prst="rect">
            <a:avLst/>
          </a:prstGeom>
          <a:noFill/>
        </p:spPr>
        <p:txBody>
          <a:bodyPr wrap="square">
            <a:sp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Comply with the commands of authorities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Do not in any way appear or engage in a threatening manner to authorities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Avoid targeted areas of civil unrest, protest or riot, such as, government buildings police stations (unless seeking assistance), public places, restaurants, etc.</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Anticipate cell phone/landline disruption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Monitor local media, and/or other trusted sources for updates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Follow your company’s communications plan and/or evacuation process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establishing a communication plan for family members</a:t>
            </a:r>
          </a:p>
          <a:p>
            <a:pPr marL="342900" indent="-342900">
              <a:lnSpc>
                <a:spcPct val="107000"/>
              </a:lnSpc>
              <a:spcAft>
                <a:spcPts val="800"/>
              </a:spcAft>
              <a:buSzPts val="1000"/>
              <a:buFont typeface="Symbol" panose="05050102010706020507" pitchFamily="18" charset="2"/>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Remember the five-step process for an active shooter type situation: awareness assess the situation, consider your options (run, hide, fight) and risks, take an action</a:t>
            </a:r>
          </a:p>
          <a:p>
            <a:pPr marL="342900" indent="-342900">
              <a:lnSpc>
                <a:spcPct val="107000"/>
              </a:lnSpc>
              <a:spcAft>
                <a:spcPts val="800"/>
              </a:spcAft>
              <a:buSzPts val="1000"/>
              <a:buFont typeface="Symbol" panose="05050102010706020507" pitchFamily="18" charset="2"/>
              <a:buChar char=""/>
              <a:tabLst>
                <a:tab pos="457200" algn="l"/>
              </a:tabLst>
            </a:pPr>
            <a:r>
              <a:rPr lang="en-US" b="0" i="0" dirty="0">
                <a:solidFill>
                  <a:srgbClr val="2A2B29"/>
                </a:solidFill>
                <a:effectLst/>
                <a:latin typeface="ProximaNova"/>
              </a:rPr>
              <a:t>If shooting breaks out, drop to the ground and cover your head and neck, and lie as flat as you can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926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793296-99DF-4559-B3EA-5E04DA84A23C}"/>
              </a:ext>
            </a:extLst>
          </p:cNvPr>
          <p:cNvSpPr>
            <a:spLocks noGrp="1"/>
          </p:cNvSpPr>
          <p:nvPr>
            <p:ph sz="half" idx="1"/>
          </p:nvPr>
        </p:nvSpPr>
        <p:spPr/>
        <p:txBody>
          <a:bodyPr>
            <a:normAutofit fontScale="92500" lnSpcReduction="10000"/>
          </a:bodyPr>
          <a:lstStyle/>
          <a:p>
            <a:pPr marL="109728" indent="0" algn="ctr">
              <a:buNone/>
            </a:pPr>
            <a:r>
              <a:rPr lang="en-US" sz="2800" b="1" i="1" dirty="0">
                <a:solidFill>
                  <a:srgbClr val="2F5496"/>
                </a:solidFill>
                <a:effectLst/>
                <a:ea typeface="Times New Roman" panose="02020603050405020304" pitchFamily="18" charset="0"/>
                <a:cs typeface="Times New Roman" panose="02020603050405020304" pitchFamily="18" charset="0"/>
              </a:rPr>
              <a:t>Security Considerations for </a:t>
            </a:r>
            <a:r>
              <a:rPr lang="en-US" sz="2800" b="1" i="1" dirty="0">
                <a:solidFill>
                  <a:srgbClr val="2F5496"/>
                </a:solidFill>
                <a:ea typeface="Times New Roman" panose="02020603050405020304" pitchFamily="18" charset="0"/>
                <a:cs typeface="Times New Roman" panose="02020603050405020304" pitchFamily="18" charset="0"/>
              </a:rPr>
              <a:t>Employers</a:t>
            </a:r>
            <a:r>
              <a:rPr lang="en-US" sz="2800" b="1" i="1" dirty="0">
                <a:solidFill>
                  <a:srgbClr val="2F5496"/>
                </a:solidFill>
                <a:effectLst/>
                <a:ea typeface="Times New Roman" panose="02020603050405020304" pitchFamily="18" charset="0"/>
                <a:cs typeface="Times New Roman" panose="02020603050405020304" pitchFamily="18" charset="0"/>
              </a:rPr>
              <a:t> </a:t>
            </a:r>
          </a:p>
          <a:p>
            <a:pPr marL="109728" indent="0" algn="ctr">
              <a:buNone/>
            </a:pPr>
            <a:endParaRPr lang="en-US" sz="2800" b="1" i="1" dirty="0">
              <a:solidFill>
                <a:srgbClr val="2F5496"/>
              </a:solidFill>
              <a:effectLs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ea typeface="Calibri" panose="020F0502020204030204" pitchFamily="34" charset="0"/>
                <a:cs typeface="Times New Roman" panose="02020603050405020304" pitchFamily="18" charset="0"/>
              </a:rPr>
              <a:t>Business Contingency Plans</a:t>
            </a:r>
            <a:r>
              <a:rPr lang="en-US" sz="1800" dirty="0">
                <a:effectLst/>
                <a:ea typeface="Calibri" panose="020F0502020204030204" pitchFamily="34" charset="0"/>
                <a:cs typeface="Times New Roman" panose="02020603050405020304" pitchFamily="18" charset="0"/>
              </a:rPr>
              <a:t>: Ensure plans are updated and tested routinely.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ea typeface="Calibri" panose="020F0502020204030204" pitchFamily="34" charset="0"/>
                <a:cs typeface="Times New Roman" panose="02020603050405020304" pitchFamily="18" charset="0"/>
              </a:rPr>
              <a:t>Crisis Management</a:t>
            </a:r>
            <a:r>
              <a:rPr lang="en-US" sz="1800" dirty="0">
                <a:effectLst/>
                <a:ea typeface="Calibri" panose="020F0502020204030204" pitchFamily="34" charset="0"/>
                <a:cs typeface="Times New Roman" panose="02020603050405020304" pitchFamily="18" charset="0"/>
              </a:rPr>
              <a:t>: Plan and objectives are in place prior to an event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ea typeface="Calibri" panose="020F0502020204030204" pitchFamily="34" charset="0"/>
                <a:cs typeface="Times New Roman" panose="02020603050405020304" pitchFamily="18" charset="0"/>
              </a:rPr>
              <a:t>Security Staff</a:t>
            </a:r>
            <a:r>
              <a:rPr lang="en-US" sz="1800" dirty="0">
                <a:effectLst/>
                <a:ea typeface="Calibri" panose="020F0502020204030204" pitchFamily="34" charset="0"/>
                <a:cs typeface="Times New Roman" panose="02020603050405020304" pitchFamily="18" charset="0"/>
              </a:rPr>
              <a:t>: both proprietary and contract security staff are up to date on policies, procedures and protocols.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ea typeface="Calibri" panose="020F0502020204030204" pitchFamily="34" charset="0"/>
                <a:cs typeface="Times New Roman" panose="02020603050405020304" pitchFamily="18" charset="0"/>
              </a:rPr>
              <a:t>Global Security Operations Center/Security Command Center: </a:t>
            </a:r>
            <a:r>
              <a:rPr lang="en-US" sz="1800" dirty="0">
                <a:effectLst/>
                <a:ea typeface="Calibri" panose="020F0502020204030204" pitchFamily="34" charset="0"/>
                <a:cs typeface="Times New Roman" panose="02020603050405020304" pitchFamily="18" charset="0"/>
              </a:rPr>
              <a:t>CCTV systems, access control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ea typeface="Calibri" panose="020F0502020204030204" pitchFamily="34" charset="0"/>
                <a:cs typeface="Times New Roman" panose="02020603050405020304" pitchFamily="18" charset="0"/>
              </a:rPr>
              <a:t>Planning / Ad Hoc Contract Security</a:t>
            </a: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Intelligence Program</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Workplace Safety/Active Shooter Plan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Employee Assistance Plans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Threat Management</a:t>
            </a: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Communication</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COVID-19 Concerns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1800" b="1" dirty="0">
                <a:latin typeface="Calibri" panose="020F0502020204030204" pitchFamily="34" charset="0"/>
                <a:ea typeface="Calibri" panose="020F0502020204030204" pitchFamily="34" charset="0"/>
                <a:cs typeface="Times New Roman" panose="02020603050405020304" pitchFamily="18" charset="0"/>
              </a:rPr>
              <a:t>Additional</a:t>
            </a:r>
            <a:endParaRPr lang="en-US" dirty="0"/>
          </a:p>
        </p:txBody>
      </p:sp>
      <p:sp>
        <p:nvSpPr>
          <p:cNvPr id="4" name="Text Placeholder 3">
            <a:extLst>
              <a:ext uri="{FF2B5EF4-FFF2-40B4-BE49-F238E27FC236}">
                <a16:creationId xmlns:a16="http://schemas.microsoft.com/office/drawing/2014/main" id="{78EDA1FE-2B83-4B94-A496-D5F75B72ADDD}"/>
              </a:ext>
            </a:extLst>
          </p:cNvPr>
          <p:cNvSpPr>
            <a:spLocks noGrp="1"/>
          </p:cNvSpPr>
          <p:nvPr>
            <p:ph type="body" idx="2"/>
          </p:nvPr>
        </p:nvSpPr>
        <p:spPr/>
        <p:txBody>
          <a:bodyPr/>
          <a:lstStyle/>
          <a:p>
            <a:endParaRPr lang="en-US" dirty="0"/>
          </a:p>
        </p:txBody>
      </p:sp>
      <p:pic>
        <p:nvPicPr>
          <p:cNvPr id="8" name="Picture 7">
            <a:extLst>
              <a:ext uri="{FF2B5EF4-FFF2-40B4-BE49-F238E27FC236}">
                <a16:creationId xmlns:a16="http://schemas.microsoft.com/office/drawing/2014/main" id="{DB2F4862-1514-4DD8-9EE5-496657342D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571" y="2059578"/>
            <a:ext cx="3911600" cy="3238500"/>
          </a:xfrm>
          <a:prstGeom prst="rect">
            <a:avLst/>
          </a:prstGeom>
        </p:spPr>
      </p:pic>
    </p:spTree>
    <p:extLst>
      <p:ext uri="{BB962C8B-B14F-4D97-AF65-F5344CB8AC3E}">
        <p14:creationId xmlns:p14="http://schemas.microsoft.com/office/powerpoint/2010/main" val="255753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DBF40D-9979-4E4B-9EB1-20A873B4A4E4}"/>
              </a:ext>
            </a:extLst>
          </p:cNvPr>
          <p:cNvSpPr>
            <a:spLocks noGrp="1"/>
          </p:cNvSpPr>
          <p:nvPr>
            <p:ph sz="half" idx="1"/>
          </p:nvPr>
        </p:nvSpPr>
        <p:spPr>
          <a:xfrm>
            <a:off x="203200" y="633674"/>
            <a:ext cx="6734496" cy="5805083"/>
          </a:xfrm>
        </p:spPr>
        <p:txBody>
          <a:bodyPr/>
          <a:lstStyle/>
          <a:p>
            <a:pPr marL="109728" indent="0" algn="ctr">
              <a:buNone/>
            </a:pPr>
            <a:r>
              <a:rPr lang="en-US" b="1" dirty="0"/>
              <a:t>BEST PRACTICES IF YOU MUST INTERACT WITH PROTESTERS</a:t>
            </a:r>
          </a:p>
          <a:p>
            <a:r>
              <a:rPr lang="en-US" sz="1800" dirty="0"/>
              <a:t>Adhere to your organization's guidelines. </a:t>
            </a:r>
          </a:p>
          <a:p>
            <a:r>
              <a:rPr lang="en-US" sz="1800" dirty="0"/>
              <a:t>Interaction should only be attempted to defuse and de-escalate a conflict.</a:t>
            </a:r>
          </a:p>
          <a:p>
            <a:r>
              <a:rPr lang="en-US" sz="1800" dirty="0"/>
              <a:t>Always consider how the action will impact </a:t>
            </a:r>
            <a:r>
              <a:rPr lang="en-US" sz="1800" b="1" dirty="0"/>
              <a:t>CLIENTS</a:t>
            </a:r>
            <a:r>
              <a:rPr lang="en-US" sz="1800" dirty="0"/>
              <a:t>, visitors, co-workers.</a:t>
            </a:r>
          </a:p>
          <a:p>
            <a:r>
              <a:rPr lang="en-US" sz="1800" b="1" dirty="0">
                <a:solidFill>
                  <a:srgbClr val="FF0000"/>
                </a:solidFill>
              </a:rPr>
              <a:t>Action should always be for the clients and NOT AGAINST the protesters (the outcome is irrelevant if you are right, and the protesters are wrong, but the client is stressed or scared.</a:t>
            </a:r>
          </a:p>
          <a:p>
            <a:r>
              <a:rPr lang="en-US" sz="1800" dirty="0"/>
              <a:t>Do not come into close physical proximity to protesters. Protesters may interrupt this action as inflammatory or confrontational.</a:t>
            </a:r>
          </a:p>
          <a:p>
            <a:r>
              <a:rPr lang="en-US" sz="1800" dirty="0"/>
              <a:t>If physical contact is made, tell the protesters clearly, “do not touch me” or “stop assaulting me.”</a:t>
            </a:r>
          </a:p>
          <a:p>
            <a:r>
              <a:rPr lang="en-US" sz="1800" dirty="0"/>
              <a:t>Ignore comments from protesters.</a:t>
            </a:r>
          </a:p>
          <a:p>
            <a:r>
              <a:rPr lang="en-US" sz="1800" dirty="0"/>
              <a:t>Do not take comments personally. </a:t>
            </a:r>
          </a:p>
          <a:p>
            <a:r>
              <a:rPr lang="en-US" sz="1800" dirty="0"/>
              <a:t>Protesters are looking for ways to encourage staff, volunteers, clients to act inappropriately.</a:t>
            </a:r>
          </a:p>
          <a:p>
            <a:endParaRPr lang="en-US" sz="1800" dirty="0"/>
          </a:p>
          <a:p>
            <a:endParaRPr lang="en-US" sz="1800" dirty="0"/>
          </a:p>
          <a:p>
            <a:endParaRPr lang="en-US" sz="1800" dirty="0"/>
          </a:p>
        </p:txBody>
      </p:sp>
      <p:pic>
        <p:nvPicPr>
          <p:cNvPr id="10" name="Picture 9">
            <a:extLst>
              <a:ext uri="{FF2B5EF4-FFF2-40B4-BE49-F238E27FC236}">
                <a16:creationId xmlns:a16="http://schemas.microsoft.com/office/drawing/2014/main" id="{58FD08D0-AE51-4E7F-89D9-4505FC01A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3221" y="2329926"/>
            <a:ext cx="4152900" cy="3005472"/>
          </a:xfrm>
          <a:prstGeom prst="rect">
            <a:avLst/>
          </a:prstGeom>
        </p:spPr>
      </p:pic>
    </p:spTree>
    <p:extLst>
      <p:ext uri="{BB962C8B-B14F-4D97-AF65-F5344CB8AC3E}">
        <p14:creationId xmlns:p14="http://schemas.microsoft.com/office/powerpoint/2010/main" val="2499494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21" y="941664"/>
            <a:ext cx="10972800" cy="1066800"/>
          </a:xfrm>
        </p:spPr>
        <p:txBody>
          <a:bodyPr/>
          <a:lstStyle/>
          <a:p>
            <a:pPr algn="ctr"/>
            <a:r>
              <a:rPr lang="en-US" dirty="0"/>
              <a:t>Wrap-up</a:t>
            </a:r>
          </a:p>
        </p:txBody>
      </p:sp>
      <p:sp>
        <p:nvSpPr>
          <p:cNvPr id="3" name="Text Placeholder 2"/>
          <p:cNvSpPr>
            <a:spLocks noGrp="1"/>
          </p:cNvSpPr>
          <p:nvPr>
            <p:ph idx="1"/>
          </p:nvPr>
        </p:nvSpPr>
        <p:spPr/>
        <p:txBody>
          <a:bodyPr>
            <a:normAutofit lnSpcReduction="10000"/>
          </a:bodyPr>
          <a:lstStyle/>
          <a:p>
            <a:r>
              <a:rPr lang="en-US" dirty="0"/>
              <a:t>Protesting is a protected right.</a:t>
            </a:r>
          </a:p>
          <a:p>
            <a:r>
              <a:rPr lang="en-US" dirty="0"/>
              <a:t>Become fully knowledgeable of your employers' protocols for protests, emergencies and civil unrest.</a:t>
            </a:r>
          </a:p>
          <a:p>
            <a:r>
              <a:rPr lang="en-US" dirty="0"/>
              <a:t>The safest strategy is to avoid protests.</a:t>
            </a:r>
          </a:p>
          <a:p>
            <a:r>
              <a:rPr lang="en-US" dirty="0"/>
              <a:t>If you can’t avoid a demonstration or are inadvertently swept up in one:</a:t>
            </a:r>
          </a:p>
          <a:p>
            <a:pPr lvl="1"/>
            <a:r>
              <a:rPr lang="en-US" dirty="0"/>
              <a:t>Situational Awareness</a:t>
            </a:r>
          </a:p>
          <a:p>
            <a:pPr lvl="1"/>
            <a:r>
              <a:rPr lang="en-US" dirty="0"/>
              <a:t>Remove yourself from the event as soon as possible</a:t>
            </a:r>
          </a:p>
          <a:p>
            <a:pPr lvl="1"/>
            <a:r>
              <a:rPr lang="en-US" sz="2800" dirty="0">
                <a:effectLst/>
                <a:latin typeface="Calibri" panose="020F0502020204030204" pitchFamily="34" charset="0"/>
                <a:ea typeface="Calibri" panose="020F0502020204030204" pitchFamily="34" charset="0"/>
                <a:cs typeface="Times New Roman" panose="02020603050405020304" pitchFamily="18" charset="0"/>
              </a:rPr>
              <a:t>Remember the five-step process for an active shooter type situation: awareness assess the situation, consider your options (run, hide, fight) and risks, take an action</a:t>
            </a:r>
          </a:p>
          <a:p>
            <a:pPr lvl="1"/>
            <a:endParaRPr lang="en-US" dirty="0"/>
          </a:p>
        </p:txBody>
      </p:sp>
    </p:spTree>
    <p:extLst>
      <p:ext uri="{BB962C8B-B14F-4D97-AF65-F5344CB8AC3E}">
        <p14:creationId xmlns:p14="http://schemas.microsoft.com/office/powerpoint/2010/main" val="282259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erson, outdoor, crowd&#10;&#10;Description automatically generated">
            <a:extLst>
              <a:ext uri="{FF2B5EF4-FFF2-40B4-BE49-F238E27FC236}">
                <a16:creationId xmlns:a16="http://schemas.microsoft.com/office/drawing/2014/main" id="{46A90A41-6B34-4296-BA6C-A1B7F0A8B071}"/>
              </a:ext>
            </a:extLst>
          </p:cNvPr>
          <p:cNvPicPr>
            <a:picLocks noChangeAspect="1"/>
          </p:cNvPicPr>
          <p:nvPr/>
        </p:nvPicPr>
        <p:blipFill>
          <a:blip r:embed="rId3">
            <a:alphaModFix amt="40000"/>
            <a:extLst>
              <a:ext uri="{BEBA8EAE-BF5A-486C-A8C5-ECC9F3942E4B}">
                <a14:imgProps xmlns:a14="http://schemas.microsoft.com/office/drawing/2010/main">
                  <a14:imgLayer r:embed="rId4">
                    <a14:imgEffect>
                      <a14:sharpenSoften amount="-55000"/>
                    </a14:imgEffect>
                    <a14:imgEffect>
                      <a14:brightnessContrast bright="-3000"/>
                    </a14:imgEffect>
                  </a14:imgLayer>
                </a14:imgProps>
              </a:ext>
              <a:ext uri="{28A0092B-C50C-407E-A947-70E740481C1C}">
                <a14:useLocalDpi xmlns:a14="http://schemas.microsoft.com/office/drawing/2010/main" val="0"/>
              </a:ext>
            </a:extLst>
          </a:blip>
          <a:stretch>
            <a:fillRect/>
          </a:stretch>
        </p:blipFill>
        <p:spPr>
          <a:xfrm>
            <a:off x="414790" y="580420"/>
            <a:ext cx="10838001" cy="3682316"/>
          </a:xfrm>
          <a:prstGeom prst="rect">
            <a:avLst/>
          </a:prstGeom>
          <a:effectLst>
            <a:outerShdw blurRad="927100" dist="50800" dir="4800000" algn="ctr" rotWithShape="0">
              <a:srgbClr val="000000">
                <a:alpha val="48000"/>
              </a:srgbClr>
            </a:outerShdw>
            <a:reflection endPos="65000" dist="50800" dir="5400000" sy="-100000" algn="bl" rotWithShape="0"/>
          </a:effectLst>
        </p:spPr>
      </p:pic>
      <p:sp>
        <p:nvSpPr>
          <p:cNvPr id="2" name="Title 1"/>
          <p:cNvSpPr>
            <a:spLocks noGrp="1"/>
          </p:cNvSpPr>
          <p:nvPr>
            <p:ph type="title"/>
          </p:nvPr>
        </p:nvSpPr>
        <p:spPr>
          <a:xfrm>
            <a:off x="609600" y="992466"/>
            <a:ext cx="10972800" cy="1066800"/>
          </a:xfrm>
        </p:spPr>
        <p:txBody>
          <a:bodyPr>
            <a:noAutofit/>
          </a:bodyPr>
          <a:lstStyle/>
          <a:p>
            <a:pPr algn="ctr"/>
            <a:r>
              <a:rPr lang="en-US" sz="8800" b="1" dirty="0">
                <a:solidFill>
                  <a:schemeClr val="bg1"/>
                </a:solidFill>
              </a:rPr>
              <a:t>Training Outline</a:t>
            </a:r>
          </a:p>
        </p:txBody>
      </p:sp>
      <p:sp>
        <p:nvSpPr>
          <p:cNvPr id="3" name="Content Placeholder 2"/>
          <p:cNvSpPr>
            <a:spLocks noGrp="1"/>
          </p:cNvSpPr>
          <p:nvPr>
            <p:ph idx="1"/>
          </p:nvPr>
        </p:nvSpPr>
        <p:spPr>
          <a:xfrm>
            <a:off x="609600" y="2249424"/>
            <a:ext cx="10972800" cy="4416296"/>
          </a:xfrm>
        </p:spPr>
        <p:txBody>
          <a:bodyPr/>
          <a:lstStyle/>
          <a:p>
            <a:r>
              <a:rPr lang="en-US" sz="4400" b="1" dirty="0">
                <a:solidFill>
                  <a:schemeClr val="bg1"/>
                </a:solidFill>
              </a:rPr>
              <a:t>Lesson 1: </a:t>
            </a:r>
            <a:r>
              <a:rPr lang="en-US" sz="4000" b="1" dirty="0">
                <a:solidFill>
                  <a:schemeClr val="bg1"/>
                </a:solidFill>
              </a:rPr>
              <a:t>Overview and history of protests.</a:t>
            </a:r>
          </a:p>
          <a:p>
            <a:pPr marL="109728" indent="0">
              <a:buNone/>
            </a:pPr>
            <a:endParaRPr lang="en-US" dirty="0"/>
          </a:p>
          <a:p>
            <a:r>
              <a:rPr lang="en-US" sz="4400" b="1" dirty="0">
                <a:solidFill>
                  <a:schemeClr val="bg1"/>
                </a:solidFill>
              </a:rPr>
              <a:t>Lesson 2: Protester goals and tactics.</a:t>
            </a:r>
          </a:p>
          <a:p>
            <a:pPr marL="109728" indent="0">
              <a:buNone/>
            </a:pPr>
            <a:endParaRPr lang="en-US" dirty="0"/>
          </a:p>
          <a:p>
            <a:r>
              <a:rPr lang="en-US" sz="4400" b="1" dirty="0">
                <a:solidFill>
                  <a:schemeClr val="bg1"/>
                </a:solidFill>
              </a:rPr>
              <a:t>Lesson 3: Strategies to stay safe.</a:t>
            </a:r>
          </a:p>
          <a:p>
            <a:pPr marL="109728" indent="0">
              <a:buNone/>
            </a:pPr>
            <a:endParaRPr lang="en-US" dirty="0"/>
          </a:p>
        </p:txBody>
      </p:sp>
    </p:spTree>
    <p:extLst>
      <p:ext uri="{BB962C8B-B14F-4D97-AF65-F5344CB8AC3E}">
        <p14:creationId xmlns:p14="http://schemas.microsoft.com/office/powerpoint/2010/main" val="952001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321" y="941664"/>
            <a:ext cx="10972800" cy="1066800"/>
          </a:xfrm>
        </p:spPr>
        <p:txBody>
          <a:bodyPr/>
          <a:lstStyle/>
          <a:p>
            <a:pPr algn="ctr"/>
            <a:r>
              <a:rPr lang="en-US" dirty="0"/>
              <a:t>Wrap-up</a:t>
            </a:r>
          </a:p>
        </p:txBody>
      </p:sp>
      <p:sp>
        <p:nvSpPr>
          <p:cNvPr id="3" name="Text Placeholder 2"/>
          <p:cNvSpPr>
            <a:spLocks noGrp="1"/>
          </p:cNvSpPr>
          <p:nvPr>
            <p:ph idx="1"/>
          </p:nvPr>
        </p:nvSpPr>
        <p:spPr/>
        <p:txBody>
          <a:bodyPr/>
          <a:lstStyle/>
          <a:p>
            <a:pPr marL="109728" indent="0" algn="ctr">
              <a:buNone/>
            </a:pPr>
            <a:r>
              <a:rPr lang="en-US" sz="2800" b="1" dirty="0"/>
              <a:t>IF YOU MUST INTERACT WITH PROTESTERS</a:t>
            </a:r>
          </a:p>
          <a:p>
            <a:r>
              <a:rPr lang="en-US" sz="2800" dirty="0"/>
              <a:t>Interaction should only be attempted to defuse and de-escalate a conflict.</a:t>
            </a:r>
          </a:p>
          <a:p>
            <a:r>
              <a:rPr lang="en-US" sz="2800" dirty="0"/>
              <a:t>Always consider how the action will impact </a:t>
            </a:r>
            <a:r>
              <a:rPr lang="en-US" sz="2800" b="1" dirty="0"/>
              <a:t>CLIENTS</a:t>
            </a:r>
            <a:r>
              <a:rPr lang="en-US" sz="2800" dirty="0"/>
              <a:t>, visitors, co-workers.</a:t>
            </a:r>
          </a:p>
          <a:p>
            <a:r>
              <a:rPr lang="en-US" sz="2800" b="1" dirty="0">
                <a:solidFill>
                  <a:srgbClr val="FF0000"/>
                </a:solidFill>
              </a:rPr>
              <a:t>Action should always be for the clients and NOT AGAINST the protesters (the outcome is irrelevant if you are right, and the protesters are wrong, but the client is stressed </a:t>
            </a:r>
            <a:r>
              <a:rPr lang="en-US" sz="2800" b="1">
                <a:solidFill>
                  <a:srgbClr val="FF0000"/>
                </a:solidFill>
              </a:rPr>
              <a:t>or scared).</a:t>
            </a:r>
            <a:endParaRPr lang="en-US" sz="2800" b="1" dirty="0">
              <a:solidFill>
                <a:srgbClr val="FF0000"/>
              </a:solidFill>
            </a:endParaRPr>
          </a:p>
          <a:p>
            <a:pPr lvl="1"/>
            <a:endParaRPr lang="en-US" dirty="0"/>
          </a:p>
        </p:txBody>
      </p:sp>
    </p:spTree>
    <p:extLst>
      <p:ext uri="{BB962C8B-B14F-4D97-AF65-F5344CB8AC3E}">
        <p14:creationId xmlns:p14="http://schemas.microsoft.com/office/powerpoint/2010/main" val="993135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a:t>
            </a:r>
          </a:p>
        </p:txBody>
      </p:sp>
      <p:pic>
        <p:nvPicPr>
          <p:cNvPr id="5" name="Content Placeholder 4">
            <a:extLst>
              <a:ext uri="{FF2B5EF4-FFF2-40B4-BE49-F238E27FC236}">
                <a16:creationId xmlns:a16="http://schemas.microsoft.com/office/drawing/2014/main" id="{5F70C8E4-0DE2-4341-A91D-85763F9CA5D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4063" y="2249488"/>
            <a:ext cx="5943874" cy="4324350"/>
          </a:xfrm>
        </p:spPr>
      </p:pic>
    </p:spTree>
    <p:extLst>
      <p:ext uri="{BB962C8B-B14F-4D97-AF65-F5344CB8AC3E}">
        <p14:creationId xmlns:p14="http://schemas.microsoft.com/office/powerpoint/2010/main" val="380951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23" y="740328"/>
            <a:ext cx="10972800" cy="1066800"/>
          </a:xfrm>
        </p:spPr>
        <p:txBody>
          <a:bodyPr>
            <a:normAutofit/>
          </a:bodyPr>
          <a:lstStyle/>
          <a:p>
            <a:pPr algn="ctr"/>
            <a:r>
              <a:rPr lang="en-US" sz="2800" b="1" dirty="0"/>
              <a:t>RELEVANT STATUTORY LAWS</a:t>
            </a:r>
          </a:p>
        </p:txBody>
      </p:sp>
      <p:sp>
        <p:nvSpPr>
          <p:cNvPr id="3" name="Content Placeholder 2"/>
          <p:cNvSpPr>
            <a:spLocks noGrp="1"/>
          </p:cNvSpPr>
          <p:nvPr>
            <p:ph idx="1"/>
          </p:nvPr>
        </p:nvSpPr>
        <p:spPr>
          <a:xfrm>
            <a:off x="609600" y="1807128"/>
            <a:ext cx="10972800" cy="4670235"/>
          </a:xfrm>
        </p:spPr>
        <p:txBody>
          <a:bodyPr>
            <a:normAutofit fontScale="55000" lnSpcReduction="20000"/>
          </a:bodyPr>
          <a:lstStyle/>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Washington State Laws Most Relevant to Demonstrations &amp; Protests and used by law enforcement for conduct engaging in criminal activity.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terms misdemeanor, gross misdemeanor, and class B, or C felony correlate with the authorized maximum sentence available for each offense. A misdemeanor carries a maximum punishment of 90 days in jail, a fine of up to $1,000, or both. A gross misdemeanor carries a maximum punishment of up to 364 days in jail, a fine of up to $5,000, or both. A class C felony carries punishment of up to five years in prison, a fine of up to $10,000, or both. A class B felony carries punishment of up to ten years in prison, a fine of up to $20,000, or both.</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Disorderly conduct, RCW 9A.84.030.</a:t>
            </a:r>
            <a:r>
              <a:rPr lang="en-US" sz="1800" dirty="0">
                <a:effectLst/>
                <a:latin typeface="Calibri" panose="020F0502020204030204" pitchFamily="34" charset="0"/>
                <a:ea typeface="Calibri" panose="020F0502020204030204" pitchFamily="34" charset="0"/>
                <a:cs typeface="Times New Roman" panose="02020603050405020304" pitchFamily="18" charset="0"/>
              </a:rPr>
              <a:t> (misdemeanor) A person is guilty of disorderly conduct if the person: (a) Uses abusive language and thereby intentionally creates a risk of assault; (b) Intentionally disrupts any lawful assembly or meeting of persons without lawful authority; (c) Intentionally obstructs vehicular or pedestrian traffic without lawful authority; or (d)(</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1800" dirty="0">
                <a:effectLst/>
                <a:latin typeface="Calibri" panose="020F0502020204030204" pitchFamily="34" charset="0"/>
                <a:ea typeface="Calibri" panose="020F0502020204030204" pitchFamily="34" charset="0"/>
                <a:cs typeface="Times New Roman" panose="02020603050405020304" pitchFamily="18" charset="0"/>
              </a:rPr>
              <a:t>) Intentionally engages in fighting or in tumultuous conduct or makes unreasonable noise, within five hundred feet of: (A) The location where a funeral or burial is being performed; (B) A funeral home during the viewing of a deceased person; (C) A funeral procession, if the person described in this subsection (1)(d) knows that the funeral procession is taking place; or (D) A building in which a funeral or memorial service is being conducted; and (ii) Knows that the activity adversely affects the funeral, burial, viewing, funeral procession, or memorial service.</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Obstructing a law enforcement officer, RCW 9A.76.020.</a:t>
            </a:r>
            <a:r>
              <a:rPr lang="en-US" sz="1800" dirty="0">
                <a:effectLst/>
                <a:latin typeface="Calibri" panose="020F0502020204030204" pitchFamily="34" charset="0"/>
                <a:ea typeface="Calibri" panose="020F0502020204030204" pitchFamily="34" charset="0"/>
                <a:cs typeface="Times New Roman" panose="02020603050405020304" pitchFamily="18" charset="0"/>
              </a:rPr>
              <a:t> (gross misdemeanor) Obstructing a law enforcement officer occurs when a person willfully hinders, delays, or obstructs any law enforcement officer in the discharge of his or her official powers or duties.</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Failure to disperse, RCW 9A.84.020.</a:t>
            </a:r>
            <a:r>
              <a:rPr lang="en-US" sz="1800" dirty="0">
                <a:effectLst/>
                <a:latin typeface="Calibri" panose="020F0502020204030204" pitchFamily="34" charset="0"/>
                <a:ea typeface="Calibri" panose="020F0502020204030204" pitchFamily="34" charset="0"/>
                <a:cs typeface="Times New Roman" panose="02020603050405020304" pitchFamily="18" charset="0"/>
              </a:rPr>
              <a:t> (misdemeanor) Failure to disperse occurs when: 1) three or more persons congregate; 2) there is conduct that creates a substantial risk of injury to any person; 3) a peace officer or other public servant who is enforcing or executing the law orders them to disperse; and 4) the person refuses or fails to disperse.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Criminal mischief, RCW 9A.84.010.</a:t>
            </a:r>
            <a:r>
              <a:rPr lang="en-US" sz="1800" dirty="0">
                <a:effectLst/>
                <a:latin typeface="Calibri" panose="020F0502020204030204" pitchFamily="34" charset="0"/>
                <a:ea typeface="Calibri" panose="020F0502020204030204" pitchFamily="34" charset="0"/>
                <a:cs typeface="Times New Roman" panose="02020603050405020304" pitchFamily="18" charset="0"/>
              </a:rPr>
              <a:t> (gross misdemeanor) Criminal mischief occurs when a person: 1) acts with three or more people; and 2) knowingly or unlawfully uses or threatens to use force. It also occurs if a person participates in any way in the use of such force against a person or property.</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Intimidating a public servant, RCW 9A.76.180.</a:t>
            </a:r>
            <a:r>
              <a:rPr lang="en-US" sz="1800" dirty="0">
                <a:effectLst/>
                <a:latin typeface="Calibri" panose="020F0502020204030204" pitchFamily="34" charset="0"/>
                <a:ea typeface="Calibri" panose="020F0502020204030204" pitchFamily="34" charset="0"/>
                <a:cs typeface="Times New Roman" panose="02020603050405020304" pitchFamily="18" charset="0"/>
              </a:rPr>
              <a:t> (class B felony) Intimidating a public servant occurs when they use a threat to influence, or attempt to influence, a public servant’s vote, opinion, decision, or other official action as a public servant. Public servant means, among other things, any person who presently occupies the position of any officer or employee of government. A threat can occur in a number of ways including, but not limited to, direct or indirect communication of the intent: 1) to immediately use force against any person who is present when the threat is made; or 2) to subject the person threatened or any other person to physical confinement or restraint. Indirect communication might include conduct such as blocking a person when they attempt to leave.</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Coercion, RCW 9A.36.070.</a:t>
            </a:r>
            <a:r>
              <a:rPr lang="en-US" sz="1800" dirty="0">
                <a:effectLst/>
                <a:latin typeface="Calibri" panose="020F0502020204030204" pitchFamily="34" charset="0"/>
                <a:ea typeface="Calibri" panose="020F0502020204030204" pitchFamily="34" charset="0"/>
                <a:cs typeface="Times New Roman" panose="02020603050405020304" pitchFamily="18" charset="0"/>
              </a:rPr>
              <a:t> (gross misdemeanor) Coercion occurs if a person: 1) by use of threat (see definition above); 2) compels or induces a person to engage in conduct which the latter has a legal right to abstain from, or abstain from conduct which he or she has a legal right to engage in.</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Unlawful imprisonment, RCW 9A.40.040</a:t>
            </a:r>
            <a:r>
              <a:rPr lang="en-US" sz="1800" dirty="0">
                <a:effectLst/>
                <a:latin typeface="Calibri" panose="020F0502020204030204" pitchFamily="34" charset="0"/>
                <a:ea typeface="Calibri" panose="020F0502020204030204" pitchFamily="34" charset="0"/>
                <a:cs typeface="Times New Roman" panose="02020603050405020304" pitchFamily="18" charset="0"/>
              </a:rPr>
              <a:t>. (class C felony) Unlawful imprisonment occurs if a person knowingly restrains another person. Restrain means to restrict a person’s movement without consent and without legal authority in a manner which interferes substantially with his or her liberty. Restraint is "without consent" if it is accomplished by physical force, intimidation, or deception.</a:t>
            </a:r>
          </a:p>
          <a:p>
            <a:pPr marL="0" marR="0">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Assault in the fourth degree, RCW 9A.36.041</a:t>
            </a:r>
            <a:r>
              <a:rPr lang="en-US" sz="1800" dirty="0">
                <a:effectLst/>
                <a:latin typeface="Calibri" panose="020F0502020204030204" pitchFamily="34" charset="0"/>
                <a:ea typeface="Calibri" panose="020F0502020204030204" pitchFamily="34" charset="0"/>
                <a:cs typeface="Times New Roman" panose="02020603050405020304" pitchFamily="18" charset="0"/>
              </a:rPr>
              <a:t> (gross misdemeanor) (1) A person is guilty of assault in the fourth degree if, under circumstances not amounting to assault in the first, second, or third degree, or custodial assault, he or she assaults another. An assault is an intentional touching, striking, or cutting of another person that is harmful or offensive regardless of whether any physical injury is done to the person. It is not necessary that bodily injury be inflicted for an assault to occur. An assault can also be committed when a person, with the intent to create in another apprehension and fear of bodily injury, and which in fact creates in another a reasonable apprehension and imminent fear of bodily injury even though the actor did not actually intend to inflict bodily injury.</a:t>
            </a:r>
          </a:p>
        </p:txBody>
      </p:sp>
    </p:spTree>
    <p:extLst>
      <p:ext uri="{BB962C8B-B14F-4D97-AF65-F5344CB8AC3E}">
        <p14:creationId xmlns:p14="http://schemas.microsoft.com/office/powerpoint/2010/main" val="6876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23" y="740328"/>
            <a:ext cx="10972800" cy="1066800"/>
          </a:xfrm>
        </p:spPr>
        <p:txBody>
          <a:bodyPr>
            <a:normAutofit/>
          </a:bodyPr>
          <a:lstStyle/>
          <a:p>
            <a:pPr algn="ctr"/>
            <a:r>
              <a:rPr lang="en-US" sz="2800" b="1" dirty="0"/>
              <a:t>RELEVANT STATUTORY LAWS</a:t>
            </a:r>
          </a:p>
        </p:txBody>
      </p:sp>
      <p:sp>
        <p:nvSpPr>
          <p:cNvPr id="3" name="Content Placeholder 2"/>
          <p:cNvSpPr>
            <a:spLocks noGrp="1"/>
          </p:cNvSpPr>
          <p:nvPr>
            <p:ph idx="1"/>
          </p:nvPr>
        </p:nvSpPr>
        <p:spPr>
          <a:xfrm>
            <a:off x="609600" y="1807128"/>
            <a:ext cx="10972800" cy="4670235"/>
          </a:xfrm>
        </p:spPr>
        <p:txBody>
          <a:bodyPr>
            <a:normAutofit fontScale="70000" lnSpcReduction="20000"/>
          </a:bodyPr>
          <a:lstStyle/>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First Amendment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First Amendment to the U.S. Constitution </a:t>
            </a:r>
          </a:p>
          <a:p>
            <a:pPr marL="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Although peaceable assembly is protected by the U.S. Constitution, reasonable   limitations on time, place, and manner of speech are upheld by the courts as seen in the cases of Bay Area Peace Navy v. U.S. (1990); Frisby v. Schultz (1988); Schenck v. Prochoice Network (1997); Walker v. City of Birmingham (1967); Hill v. Colorado (2000); United States v. Scott (1999); Cox v. New Hampshire (1941);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Heffon</a:t>
            </a:r>
            <a:r>
              <a:rPr lang="en-US" sz="1800" dirty="0">
                <a:effectLst/>
                <a:latin typeface="Calibri" panose="020F0502020204030204" pitchFamily="34" charset="0"/>
                <a:ea typeface="Calibri" panose="020F0502020204030204" pitchFamily="34" charset="0"/>
                <a:cs typeface="Times New Roman" panose="02020603050405020304" pitchFamily="18" charset="0"/>
              </a:rPr>
              <a:t> v. International Society for Krishna Consciousness (1981); Snyder v. Phelps (2011); Tobey v. Jones (2013); and Ward v. Rock Against Racism (1989). Key issues include: </a:t>
            </a:r>
          </a:p>
          <a:p>
            <a:pPr marL="45720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The First Amendment protects the right to peaceably assembly and freedom of speech. </a:t>
            </a:r>
          </a:p>
          <a:p>
            <a:pPr marL="45720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(b) The courts have set time, place, and manner of speech restrictions on both the right to assemble and freedom of speech. 	</a:t>
            </a:r>
          </a:p>
          <a:p>
            <a:pPr marL="45720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(c) A common form of time, place, and manner of speech restrictions take the form of local parade permits</a:t>
            </a:r>
          </a:p>
          <a:p>
            <a:pPr marL="45720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 Restrictions are justified as long as the restrictions are without reference to the content of regulated speech. </a:t>
            </a:r>
          </a:p>
          <a:p>
            <a:pPr marL="45720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(e) Restrictions must be narrowly tailored to serve a significant government interest. </a:t>
            </a:r>
          </a:p>
          <a:p>
            <a:pPr marL="457200"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 Restrictions must leave open ample alternative channels for communication of the information. </a:t>
            </a:r>
          </a:p>
          <a:p>
            <a:pPr marL="1115568"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658368" marR="0" indent="0">
              <a:spcBef>
                <a:spcPts val="0"/>
              </a:spcBef>
              <a:spcAft>
                <a:spcPts val="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Freedom of Access to Clinic Entrances (FACE) Act</a:t>
            </a:r>
            <a:r>
              <a:rPr lang="en-US" sz="1800" dirty="0">
                <a:effectLst/>
                <a:latin typeface="Calibri" panose="020F0502020204030204" pitchFamily="34" charset="0"/>
                <a:ea typeface="Calibri" panose="020F0502020204030204" pitchFamily="34" charset="0"/>
                <a:cs typeface="Times New Roman" panose="02020603050405020304" pitchFamily="18" charset="0"/>
              </a:rPr>
              <a:t> of 1994, 18 U.S.C. § 248. The 1994 Freedom of Access to Clinic Entrances (FACE) Act states whoever (1) by force or threat of force or by physical obstruction, intentionally injures, intimidates or interferes with or attempts to injure, intimidate or interfere with any person because that person is or has been, or in order to intimidate such person or any other person or any class of persons from, obtaining or providing reproductive health services; (2) by force or threat of force or by physical obstruction, intentionally injures, intimidates or interferes with or attempts to injure, intimidate or interfere with any person lawfully exercising or seeking to exercise the First Amendment right of religious freedom at a place of religious worship; (3) or intentionally damages or destroys the property of a facility, or attempts to do so, because such facility provides reproductive health services, or intentionally damages or destroys the property of a place of religious worship is subject to criminal penalties under this law and subject to civil remedies.</a:t>
            </a:r>
          </a:p>
          <a:p>
            <a:pPr marL="0" marR="0" indent="0">
              <a:spcBef>
                <a:spcPts val="0"/>
              </a:spcBef>
              <a:spcAft>
                <a:spcPts val="0"/>
              </a:spcAft>
              <a:buNone/>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effectLst/>
                <a:latin typeface="Calibri" panose="020F0502020204030204" pitchFamily="34" charset="0"/>
                <a:ea typeface="Calibri" panose="020F0502020204030204" pitchFamily="34" charset="0"/>
                <a:cs typeface="Times New Roman" panose="02020603050405020304" pitchFamily="18" charset="0"/>
              </a:rPr>
              <a:t>Buffer zones (</a:t>
            </a:r>
            <a:r>
              <a:rPr lang="en-US" sz="1800" dirty="0">
                <a:effectLst/>
                <a:latin typeface="Calibri" panose="020F0502020204030204" pitchFamily="34" charset="0"/>
                <a:ea typeface="Calibri" panose="020F0502020204030204" pitchFamily="34" charset="0"/>
                <a:cs typeface="Times New Roman" panose="02020603050405020304" pitchFamily="18" charset="0"/>
              </a:rPr>
              <a:t>often an issue with abortion clinic), are valid as long as they allow for alternative channels for communication of the information. In McCullen v. Coakley (2014), The Supreme Court Ruled that the Massachusetts statue that imposed a 35- foot-fixed buffer zone; to include sidewalks, driveways, and roadways; violated the First Amendment. While the state had a valid concern to maintain public safety on the streets and sidewalks, the state could not close these off from protesters because the sidewalks and streets have always been a traditional public forum for speakers.</a:t>
            </a:r>
          </a:p>
        </p:txBody>
      </p:sp>
    </p:spTree>
    <p:extLst>
      <p:ext uri="{BB962C8B-B14F-4D97-AF65-F5344CB8AC3E}">
        <p14:creationId xmlns:p14="http://schemas.microsoft.com/office/powerpoint/2010/main" val="276460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Course Objectives</a:t>
            </a:r>
          </a:p>
        </p:txBody>
      </p:sp>
      <p:sp>
        <p:nvSpPr>
          <p:cNvPr id="3" name="Content Placeholder 2"/>
          <p:cNvSpPr>
            <a:spLocks noGrp="1"/>
          </p:cNvSpPr>
          <p:nvPr>
            <p:ph idx="1"/>
          </p:nvPr>
        </p:nvSpPr>
        <p:spPr/>
        <p:txBody>
          <a:bodyPr/>
          <a:lstStyle/>
          <a:p>
            <a:r>
              <a:rPr lang="en-US" dirty="0"/>
              <a:t>Understanding that protesting is a constitutional right.</a:t>
            </a:r>
          </a:p>
          <a:p>
            <a:pPr marL="109728" indent="0">
              <a:buNone/>
            </a:pPr>
            <a:endParaRPr lang="en-US" dirty="0"/>
          </a:p>
          <a:p>
            <a:r>
              <a:rPr lang="en-US" dirty="0"/>
              <a:t>Recognizing problems in advance.</a:t>
            </a:r>
          </a:p>
          <a:p>
            <a:endParaRPr lang="en-US" dirty="0"/>
          </a:p>
          <a:p>
            <a:r>
              <a:rPr lang="en-US" dirty="0"/>
              <a:t>Learning strategies to remain safe.</a:t>
            </a:r>
          </a:p>
        </p:txBody>
      </p:sp>
    </p:spTree>
    <p:extLst>
      <p:ext uri="{BB962C8B-B14F-4D97-AF65-F5344CB8AC3E}">
        <p14:creationId xmlns:p14="http://schemas.microsoft.com/office/powerpoint/2010/main" val="384888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8782-4431-4716-9FC4-253D6277B438}"/>
              </a:ext>
            </a:extLst>
          </p:cNvPr>
          <p:cNvSpPr>
            <a:spLocks noGrp="1"/>
          </p:cNvSpPr>
          <p:nvPr>
            <p:ph type="title"/>
          </p:nvPr>
        </p:nvSpPr>
        <p:spPr>
          <a:xfrm>
            <a:off x="609600" y="763398"/>
            <a:ext cx="10972800" cy="1090569"/>
          </a:xfrm>
        </p:spPr>
        <p:txBody>
          <a:bodyPr>
            <a:normAutofit fontScale="90000"/>
          </a:bodyPr>
          <a:lstStyle/>
          <a:p>
            <a:pPr algn="ctr"/>
            <a:br>
              <a:rPr lang="en-US" sz="4000" b="1" dirty="0">
                <a:solidFill>
                  <a:schemeClr val="tx1"/>
                </a:solidFill>
              </a:rPr>
            </a:br>
            <a:endParaRPr lang="en-US" dirty="0"/>
          </a:p>
        </p:txBody>
      </p:sp>
      <p:sp>
        <p:nvSpPr>
          <p:cNvPr id="3" name="Content Placeholder 2">
            <a:extLst>
              <a:ext uri="{FF2B5EF4-FFF2-40B4-BE49-F238E27FC236}">
                <a16:creationId xmlns:a16="http://schemas.microsoft.com/office/drawing/2014/main" id="{A3D00231-8D17-4267-B189-9D818023DDFF}"/>
              </a:ext>
            </a:extLst>
          </p:cNvPr>
          <p:cNvSpPr>
            <a:spLocks noGrp="1"/>
          </p:cNvSpPr>
          <p:nvPr>
            <p:ph idx="1"/>
          </p:nvPr>
        </p:nvSpPr>
        <p:spPr>
          <a:xfrm>
            <a:off x="492154" y="1233182"/>
            <a:ext cx="10972800" cy="5624817"/>
          </a:xfrm>
        </p:spPr>
        <p:txBody>
          <a:bodyPr>
            <a:normAutofit/>
          </a:bodyPr>
          <a:lstStyle/>
          <a:p>
            <a:pPr marL="109728" indent="0" algn="ctr">
              <a:buNone/>
            </a:pPr>
            <a:r>
              <a:rPr lang="en-US" sz="3200" b="1" i="0" dirty="0">
                <a:solidFill>
                  <a:srgbClr val="000000"/>
                </a:solidFill>
                <a:effectLst/>
              </a:rPr>
              <a:t>LESSON 1: OVERVIEW AND </a:t>
            </a:r>
            <a:r>
              <a:rPr lang="en-US" sz="3200" b="1" dirty="0">
                <a:solidFill>
                  <a:srgbClr val="000000"/>
                </a:solidFill>
              </a:rPr>
              <a:t>HISTORY OF PROTESTING</a:t>
            </a:r>
            <a:endParaRPr lang="en-US" sz="3200" b="1" i="0" dirty="0">
              <a:solidFill>
                <a:srgbClr val="000000"/>
              </a:solidFill>
              <a:effectLst/>
            </a:endParaRPr>
          </a:p>
          <a:p>
            <a:pPr marL="109728" indent="0" algn="ctr">
              <a:buNone/>
            </a:pPr>
            <a:br>
              <a:rPr lang="en-US" sz="3200" b="1" dirty="0">
                <a:solidFill>
                  <a:schemeClr val="tx1"/>
                </a:solidFill>
              </a:rPr>
            </a:br>
            <a:r>
              <a:rPr lang="en-US" sz="2800" b="1" dirty="0">
                <a:solidFill>
                  <a:schemeClr val="tx1"/>
                </a:solidFill>
              </a:rPr>
              <a:t>OUR COUNTRY WAS BORN OUT OF PROTEST</a:t>
            </a:r>
            <a:br>
              <a:rPr lang="en-US" sz="2800" b="1" dirty="0">
                <a:solidFill>
                  <a:schemeClr val="tx1"/>
                </a:solidFill>
              </a:rPr>
            </a:br>
            <a:r>
              <a:rPr lang="en-US" sz="2800" b="1" dirty="0">
                <a:solidFill>
                  <a:schemeClr val="tx1"/>
                </a:solidFill>
              </a:rPr>
              <a:t>AND HAS A HISTORY OF PROTEST MOVEMENTS</a:t>
            </a:r>
            <a:endParaRPr lang="en-US" dirty="0"/>
          </a:p>
        </p:txBody>
      </p:sp>
      <p:pic>
        <p:nvPicPr>
          <p:cNvPr id="6" name="Picture 5">
            <a:extLst>
              <a:ext uri="{FF2B5EF4-FFF2-40B4-BE49-F238E27FC236}">
                <a16:creationId xmlns:a16="http://schemas.microsoft.com/office/drawing/2014/main" id="{335A3BAB-87A4-40B9-AF5F-2FFF957B20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7200" y="3727395"/>
            <a:ext cx="3657600" cy="2057400"/>
          </a:xfrm>
          <a:prstGeom prst="rect">
            <a:avLst/>
          </a:prstGeom>
        </p:spPr>
      </p:pic>
    </p:spTree>
    <p:extLst>
      <p:ext uri="{BB962C8B-B14F-4D97-AF65-F5344CB8AC3E}">
        <p14:creationId xmlns:p14="http://schemas.microsoft.com/office/powerpoint/2010/main" val="2387996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8782-4431-4716-9FC4-253D6277B438}"/>
              </a:ext>
            </a:extLst>
          </p:cNvPr>
          <p:cNvSpPr>
            <a:spLocks noGrp="1"/>
          </p:cNvSpPr>
          <p:nvPr>
            <p:ph type="title"/>
          </p:nvPr>
        </p:nvSpPr>
        <p:spPr>
          <a:xfrm>
            <a:off x="609600" y="763398"/>
            <a:ext cx="10972800" cy="1090569"/>
          </a:xfrm>
        </p:spPr>
        <p:txBody>
          <a:bodyPr>
            <a:normAutofit fontScale="90000"/>
          </a:bodyPr>
          <a:lstStyle/>
          <a:p>
            <a:pPr algn="ctr"/>
            <a:br>
              <a:rPr lang="en-US" sz="3600" b="1" dirty="0">
                <a:solidFill>
                  <a:schemeClr val="tx1"/>
                </a:solidFill>
              </a:rPr>
            </a:br>
            <a:r>
              <a:rPr lang="en-US" sz="3100" b="1" dirty="0">
                <a:solidFill>
                  <a:schemeClr val="tx1"/>
                </a:solidFill>
              </a:rPr>
              <a:t>OUR COUNTRY WAS BORN OUT OF PROTEST</a:t>
            </a:r>
            <a:br>
              <a:rPr lang="en-US" sz="3100" b="1" dirty="0">
                <a:solidFill>
                  <a:schemeClr val="tx1"/>
                </a:solidFill>
              </a:rPr>
            </a:br>
            <a:r>
              <a:rPr lang="en-US" sz="3100" b="1" dirty="0">
                <a:solidFill>
                  <a:schemeClr val="tx1"/>
                </a:solidFill>
              </a:rPr>
              <a:t>AND HAS A HISTORY OF PROTEST MOVEMENTS</a:t>
            </a:r>
            <a:br>
              <a:rPr lang="en-US" sz="4000" b="1" dirty="0">
                <a:solidFill>
                  <a:schemeClr val="tx1"/>
                </a:solidFill>
              </a:rPr>
            </a:br>
            <a:endParaRPr lang="en-US" dirty="0"/>
          </a:p>
        </p:txBody>
      </p:sp>
      <p:sp>
        <p:nvSpPr>
          <p:cNvPr id="3" name="Content Placeholder 2">
            <a:extLst>
              <a:ext uri="{FF2B5EF4-FFF2-40B4-BE49-F238E27FC236}">
                <a16:creationId xmlns:a16="http://schemas.microsoft.com/office/drawing/2014/main" id="{A3D00231-8D17-4267-B189-9D818023DDFF}"/>
              </a:ext>
            </a:extLst>
          </p:cNvPr>
          <p:cNvSpPr>
            <a:spLocks noGrp="1"/>
          </p:cNvSpPr>
          <p:nvPr>
            <p:ph idx="1"/>
          </p:nvPr>
        </p:nvSpPr>
        <p:spPr>
          <a:xfrm>
            <a:off x="492154" y="1989364"/>
            <a:ext cx="10972800" cy="4868635"/>
          </a:xfrm>
        </p:spPr>
        <p:txBody>
          <a:bodyPr>
            <a:normAutofit lnSpcReduction="10000"/>
          </a:bodyPr>
          <a:lstStyle/>
          <a:p>
            <a:pPr marL="109728" indent="0">
              <a:buNone/>
            </a:pPr>
            <a:r>
              <a:rPr lang="en-US" b="1" dirty="0">
                <a:solidFill>
                  <a:srgbClr val="000000"/>
                </a:solidFill>
              </a:rPr>
              <a:t>SOME NOTABLE DATES AND EVENTS</a:t>
            </a:r>
          </a:p>
          <a:p>
            <a:r>
              <a:rPr lang="en-US" sz="2400" b="1" i="0" dirty="0">
                <a:solidFill>
                  <a:srgbClr val="000000"/>
                </a:solidFill>
                <a:effectLst/>
              </a:rPr>
              <a:t>Boston Tea Party: </a:t>
            </a:r>
            <a:r>
              <a:rPr lang="en-US" sz="2400" b="0" i="0" dirty="0">
                <a:solidFill>
                  <a:srgbClr val="000000"/>
                </a:solidFill>
                <a:effectLst/>
              </a:rPr>
              <a:t>Dec. 16, 1773, Boston, Massachusetts</a:t>
            </a:r>
          </a:p>
          <a:p>
            <a:r>
              <a:rPr lang="en-US" sz="2400" b="1" i="0" dirty="0">
                <a:solidFill>
                  <a:schemeClr val="tx1"/>
                </a:solidFill>
                <a:effectLst/>
              </a:rPr>
              <a:t>Abolitionist Movement:</a:t>
            </a:r>
            <a:r>
              <a:rPr lang="en-US" sz="2400" b="1" i="0" dirty="0">
                <a:solidFill>
                  <a:srgbClr val="262626"/>
                </a:solidFill>
                <a:effectLst/>
              </a:rPr>
              <a:t> </a:t>
            </a:r>
            <a:r>
              <a:rPr lang="en-US" sz="2400" i="0" dirty="0">
                <a:solidFill>
                  <a:srgbClr val="262626"/>
                </a:solidFill>
                <a:effectLst/>
              </a:rPr>
              <a:t>1830-1865</a:t>
            </a:r>
          </a:p>
          <a:p>
            <a:r>
              <a:rPr lang="en-US" sz="2400" b="1" i="0" dirty="0">
                <a:solidFill>
                  <a:srgbClr val="000000"/>
                </a:solidFill>
                <a:effectLst/>
              </a:rPr>
              <a:t>Women’s Suffrage:  </a:t>
            </a:r>
            <a:r>
              <a:rPr lang="en-US" sz="2400" b="0" i="0" dirty="0">
                <a:solidFill>
                  <a:srgbClr val="000000"/>
                </a:solidFill>
                <a:effectLst/>
              </a:rPr>
              <a:t>1913 Washington, D.C.</a:t>
            </a:r>
          </a:p>
          <a:p>
            <a:r>
              <a:rPr lang="en-US" sz="2400" b="1" i="0" dirty="0">
                <a:solidFill>
                  <a:srgbClr val="000000"/>
                </a:solidFill>
                <a:effectLst/>
              </a:rPr>
              <a:t>Anti-War Movement: </a:t>
            </a:r>
            <a:r>
              <a:rPr lang="en-US" sz="2400" b="0" i="0" dirty="0">
                <a:solidFill>
                  <a:srgbClr val="000000"/>
                </a:solidFill>
                <a:effectLst/>
              </a:rPr>
              <a:t>1967-1972</a:t>
            </a:r>
          </a:p>
          <a:p>
            <a:r>
              <a:rPr lang="en-US" sz="2400" b="1" i="0" dirty="0">
                <a:solidFill>
                  <a:srgbClr val="000000"/>
                </a:solidFill>
                <a:effectLst/>
              </a:rPr>
              <a:t>Stonewall Riots:</a:t>
            </a:r>
            <a:r>
              <a:rPr lang="en-US" sz="2400" b="0" i="0" dirty="0">
                <a:solidFill>
                  <a:srgbClr val="000000"/>
                </a:solidFill>
                <a:effectLst/>
              </a:rPr>
              <a:t> 1969 New York</a:t>
            </a:r>
          </a:p>
          <a:p>
            <a:r>
              <a:rPr lang="en-US" sz="2400" b="1" i="0" dirty="0">
                <a:solidFill>
                  <a:srgbClr val="000000"/>
                </a:solidFill>
                <a:effectLst/>
              </a:rPr>
              <a:t>Occupation of Alcatraz: </a:t>
            </a:r>
            <a:r>
              <a:rPr lang="en-US" sz="2400" b="0" i="0" dirty="0">
                <a:solidFill>
                  <a:srgbClr val="000000"/>
                </a:solidFill>
                <a:effectLst/>
              </a:rPr>
              <a:t>1969 to 1971 San Francisco Bay, California</a:t>
            </a:r>
          </a:p>
          <a:p>
            <a:r>
              <a:rPr lang="en-US" sz="2400" b="1" i="0" dirty="0">
                <a:solidFill>
                  <a:srgbClr val="000000"/>
                </a:solidFill>
                <a:effectLst/>
              </a:rPr>
              <a:t>Million Man March: </a:t>
            </a:r>
            <a:r>
              <a:rPr lang="en-US" sz="2400" b="0" i="0" dirty="0">
                <a:solidFill>
                  <a:srgbClr val="000000"/>
                </a:solidFill>
                <a:effectLst/>
              </a:rPr>
              <a:t>2000 Washington D.C.</a:t>
            </a:r>
          </a:p>
          <a:p>
            <a:r>
              <a:rPr lang="en-US" sz="2400" b="1" i="0" dirty="0">
                <a:solidFill>
                  <a:srgbClr val="000000"/>
                </a:solidFill>
                <a:effectLst/>
              </a:rPr>
              <a:t>The March for Our Lives </a:t>
            </a:r>
            <a:r>
              <a:rPr lang="en-US" sz="2400" b="0" i="0" dirty="0">
                <a:solidFill>
                  <a:srgbClr val="000000"/>
                </a:solidFill>
                <a:effectLst/>
              </a:rPr>
              <a:t>March 24, 2018, Washington, D.C., with other protests led worldwide.</a:t>
            </a:r>
          </a:p>
          <a:p>
            <a:r>
              <a:rPr lang="en-US" sz="2400" b="1" dirty="0">
                <a:solidFill>
                  <a:srgbClr val="000000"/>
                </a:solidFill>
              </a:rPr>
              <a:t>George Floyd Protests  </a:t>
            </a:r>
            <a:r>
              <a:rPr lang="en-US" sz="2400" dirty="0">
                <a:solidFill>
                  <a:srgbClr val="000000"/>
                </a:solidFill>
              </a:rPr>
              <a:t>2020 Nationwide</a:t>
            </a:r>
          </a:p>
          <a:p>
            <a:pPr algn="l"/>
            <a:endParaRPr lang="en-US" b="0" i="0" dirty="0">
              <a:solidFill>
                <a:srgbClr val="000000"/>
              </a:solidFill>
              <a:effectLst/>
            </a:endParaRPr>
          </a:p>
          <a:p>
            <a:pPr algn="ctr"/>
            <a:r>
              <a:rPr lang="en-US" sz="1200" dirty="0"/>
              <a:t>Not an exhaustive list</a:t>
            </a:r>
          </a:p>
          <a:p>
            <a:pPr algn="ctr"/>
            <a:endParaRPr lang="en-US" b="0" i="0" dirty="0">
              <a:solidFill>
                <a:srgbClr val="000000"/>
              </a:solidFill>
              <a:effectLst/>
              <a:latin typeface="Gotham SSm A"/>
            </a:endParaRPr>
          </a:p>
          <a:p>
            <a:pPr algn="ctr"/>
            <a:endParaRPr lang="en-US" dirty="0"/>
          </a:p>
        </p:txBody>
      </p:sp>
      <p:pic>
        <p:nvPicPr>
          <p:cNvPr id="6" name="Picture 5">
            <a:extLst>
              <a:ext uri="{FF2B5EF4-FFF2-40B4-BE49-F238E27FC236}">
                <a16:creationId xmlns:a16="http://schemas.microsoft.com/office/drawing/2014/main" id="{335A3BAB-87A4-40B9-AF5F-2FFF957B20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2246" y="2073130"/>
            <a:ext cx="3657600" cy="2057400"/>
          </a:xfrm>
          <a:prstGeom prst="rect">
            <a:avLst/>
          </a:prstGeom>
        </p:spPr>
      </p:pic>
    </p:spTree>
    <p:extLst>
      <p:ext uri="{BB962C8B-B14F-4D97-AF65-F5344CB8AC3E}">
        <p14:creationId xmlns:p14="http://schemas.microsoft.com/office/powerpoint/2010/main" val="416968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7840C-04E6-4554-BCAA-D1C9D57BF5F7}"/>
              </a:ext>
            </a:extLst>
          </p:cNvPr>
          <p:cNvSpPr>
            <a:spLocks noGrp="1"/>
          </p:cNvSpPr>
          <p:nvPr>
            <p:ph type="title"/>
          </p:nvPr>
        </p:nvSpPr>
        <p:spPr>
          <a:xfrm>
            <a:off x="7137995" y="663967"/>
            <a:ext cx="4511040" cy="972908"/>
          </a:xfrm>
        </p:spPr>
        <p:txBody>
          <a:bodyPr>
            <a:normAutofit fontScale="90000"/>
          </a:bodyPr>
          <a:lstStyle/>
          <a:p>
            <a:pPr algn="ctr"/>
            <a:r>
              <a:rPr lang="en-US" sz="2700" b="1" i="1" dirty="0">
                <a:solidFill>
                  <a:srgbClr val="213342"/>
                </a:solidFill>
                <a:effectLst/>
                <a:latin typeface="+mn-lt"/>
              </a:rPr>
              <a:t>Communist bashing on Skid Road (May 1, 1930)</a:t>
            </a:r>
            <a:br>
              <a:rPr lang="en-US" b="1" i="0" dirty="0">
                <a:solidFill>
                  <a:srgbClr val="213342"/>
                </a:solidFill>
                <a:effectLst/>
                <a:latin typeface="Lora"/>
              </a:rPr>
            </a:br>
            <a:endParaRPr lang="en-US" dirty="0"/>
          </a:p>
        </p:txBody>
      </p:sp>
      <p:sp>
        <p:nvSpPr>
          <p:cNvPr id="3" name="Content Placeholder 2">
            <a:extLst>
              <a:ext uri="{FF2B5EF4-FFF2-40B4-BE49-F238E27FC236}">
                <a16:creationId xmlns:a16="http://schemas.microsoft.com/office/drawing/2014/main" id="{D0096586-B0E6-480D-B446-EC239B36E3DA}"/>
              </a:ext>
            </a:extLst>
          </p:cNvPr>
          <p:cNvSpPr>
            <a:spLocks noGrp="1"/>
          </p:cNvSpPr>
          <p:nvPr>
            <p:ph sz="half" idx="1"/>
          </p:nvPr>
        </p:nvSpPr>
        <p:spPr>
          <a:xfrm>
            <a:off x="203200" y="526458"/>
            <a:ext cx="6803136" cy="6051624"/>
          </a:xfrm>
        </p:spPr>
        <p:txBody>
          <a:bodyPr>
            <a:normAutofit fontScale="32500" lnSpcReduction="20000"/>
          </a:bodyPr>
          <a:lstStyle/>
          <a:p>
            <a:pPr marL="109728" indent="0">
              <a:buNone/>
            </a:pPr>
            <a:r>
              <a:rPr lang="en-US" sz="4300" b="1" dirty="0">
                <a:solidFill>
                  <a:srgbClr val="213342"/>
                </a:solidFill>
                <a:effectLst/>
              </a:rPr>
              <a:t>SEATTLE HAS A HISTORY OF PROTESTS AND RIOTS</a:t>
            </a:r>
          </a:p>
          <a:p>
            <a:endParaRPr lang="en-US" sz="2000" dirty="0"/>
          </a:p>
          <a:p>
            <a:r>
              <a:rPr lang="en-US" sz="3700" dirty="0"/>
              <a:t>Abortion Rights</a:t>
            </a:r>
          </a:p>
          <a:p>
            <a:r>
              <a:rPr lang="en-US" sz="3700" dirty="0"/>
              <a:t>Anti Abortion Rights</a:t>
            </a:r>
          </a:p>
          <a:p>
            <a:r>
              <a:rPr lang="en-US" sz="3700" dirty="0"/>
              <a:t>ANTIFA </a:t>
            </a:r>
          </a:p>
          <a:p>
            <a:r>
              <a:rPr lang="en-US" sz="3700" dirty="0"/>
              <a:t>BLM</a:t>
            </a:r>
          </a:p>
          <a:p>
            <a:r>
              <a:rPr lang="en-US" sz="3700" dirty="0"/>
              <a:t>Defund the Police</a:t>
            </a:r>
          </a:p>
          <a:p>
            <a:r>
              <a:rPr lang="en-US" sz="3700" dirty="0"/>
              <a:t>Immigrant Rights</a:t>
            </a:r>
          </a:p>
          <a:p>
            <a:r>
              <a:rPr lang="en-US" sz="3700" dirty="0"/>
              <a:t>Labor rights</a:t>
            </a:r>
          </a:p>
          <a:p>
            <a:r>
              <a:rPr lang="en-US" sz="3700" dirty="0"/>
              <a:t>WTO</a:t>
            </a:r>
          </a:p>
          <a:p>
            <a:r>
              <a:rPr lang="en-US" sz="3700" dirty="0"/>
              <a:t>Anti War Demonstrations</a:t>
            </a:r>
          </a:p>
          <a:p>
            <a:r>
              <a:rPr lang="en-US" sz="3700" dirty="0"/>
              <a:t>May Day</a:t>
            </a:r>
          </a:p>
          <a:p>
            <a:r>
              <a:rPr lang="en-US" sz="3700" dirty="0"/>
              <a:t>Rent Reform</a:t>
            </a:r>
          </a:p>
          <a:p>
            <a:r>
              <a:rPr lang="en-US" sz="3700" dirty="0"/>
              <a:t>Political</a:t>
            </a:r>
          </a:p>
          <a:p>
            <a:r>
              <a:rPr lang="en-US" sz="3700" dirty="0"/>
              <a:t>Race inequality</a:t>
            </a:r>
          </a:p>
          <a:p>
            <a:r>
              <a:rPr lang="en-US" sz="3700" dirty="0"/>
              <a:t>Climate Change</a:t>
            </a:r>
          </a:p>
          <a:p>
            <a:r>
              <a:rPr lang="en-US" sz="3700" dirty="0"/>
              <a:t>Anti-globalization</a:t>
            </a:r>
          </a:p>
          <a:p>
            <a:r>
              <a:rPr lang="en-US" sz="3700" dirty="0"/>
              <a:t>Civil Rights</a:t>
            </a:r>
          </a:p>
          <a:p>
            <a:r>
              <a:rPr lang="en-US" sz="3700" dirty="0"/>
              <a:t>LBGTQ+ Rights</a:t>
            </a:r>
          </a:p>
          <a:p>
            <a:r>
              <a:rPr lang="en-US" sz="3700" dirty="0"/>
              <a:t>Occupy protests</a:t>
            </a:r>
          </a:p>
          <a:p>
            <a:r>
              <a:rPr lang="en-US" sz="3700" dirty="0"/>
              <a:t>White Supremacist groups </a:t>
            </a:r>
          </a:p>
          <a:p>
            <a:endParaRPr lang="en-US" sz="2000" dirty="0"/>
          </a:p>
          <a:p>
            <a:pPr marL="109728" indent="0">
              <a:buNone/>
            </a:pPr>
            <a:r>
              <a:rPr lang="en-US" sz="2000" b="1" dirty="0"/>
              <a:t>	</a:t>
            </a:r>
            <a:r>
              <a:rPr lang="en-US" sz="3500" b="1" dirty="0"/>
              <a:t>A FEW NOTABLE EVENTS</a:t>
            </a:r>
          </a:p>
          <a:p>
            <a:pPr marL="109728" indent="0">
              <a:buNone/>
            </a:pPr>
            <a:endParaRPr lang="en-US" sz="2000" b="1" dirty="0"/>
          </a:p>
          <a:p>
            <a:r>
              <a:rPr lang="en-US" sz="3700" dirty="0"/>
              <a:t>George Floyd / BLM  2020</a:t>
            </a:r>
          </a:p>
          <a:p>
            <a:r>
              <a:rPr lang="en-US" sz="3700" dirty="0"/>
              <a:t>Yiannopoulos madness 2017</a:t>
            </a:r>
          </a:p>
          <a:p>
            <a:r>
              <a:rPr lang="en-US" sz="3700" dirty="0"/>
              <a:t>Mardi Gras mayhem of 2001</a:t>
            </a:r>
          </a:p>
          <a:p>
            <a:r>
              <a:rPr lang="en-US" sz="3700" dirty="0"/>
              <a:t>WTO 1999</a:t>
            </a:r>
          </a:p>
          <a:p>
            <a:r>
              <a:rPr lang="en-US" sz="3700" dirty="0"/>
              <a:t>Alki Beach Youth riot of 1969</a:t>
            </a:r>
          </a:p>
          <a:p>
            <a:r>
              <a:rPr lang="en-US" sz="3700" dirty="0"/>
              <a:t>Eruption on the Ave 1969</a:t>
            </a:r>
          </a:p>
          <a:p>
            <a:r>
              <a:rPr lang="en-US" sz="3700" dirty="0"/>
              <a:t>The waterfront riots of 1934</a:t>
            </a:r>
          </a:p>
          <a:p>
            <a:r>
              <a:rPr lang="en-US" sz="3700" dirty="0"/>
              <a:t>Communist bashing on Skid Road (May 1, 1930)</a:t>
            </a:r>
          </a:p>
          <a:p>
            <a:pPr marL="109728" indent="0">
              <a:buNone/>
            </a:pPr>
            <a:r>
              <a:rPr lang="en-US" sz="2000" dirty="0"/>
              <a:t>           </a:t>
            </a:r>
          </a:p>
          <a:p>
            <a:pPr marL="109728" indent="0">
              <a:buNone/>
            </a:pPr>
            <a:r>
              <a:rPr lang="en-US" sz="2000" dirty="0"/>
              <a:t>       </a:t>
            </a:r>
            <a:r>
              <a:rPr lang="en-US" sz="1800" dirty="0"/>
              <a:t>Far from an exhaustive list</a:t>
            </a:r>
          </a:p>
          <a:p>
            <a:endParaRPr lang="en-US" sz="2000" dirty="0"/>
          </a:p>
        </p:txBody>
      </p:sp>
      <p:sp>
        <p:nvSpPr>
          <p:cNvPr id="4" name="Text Placeholder 3">
            <a:extLst>
              <a:ext uri="{FF2B5EF4-FFF2-40B4-BE49-F238E27FC236}">
                <a16:creationId xmlns:a16="http://schemas.microsoft.com/office/drawing/2014/main" id="{71A0266F-F25D-47E0-B086-0D7C0F473E98}"/>
              </a:ext>
            </a:extLst>
          </p:cNvPr>
          <p:cNvSpPr>
            <a:spLocks noGrp="1"/>
          </p:cNvSpPr>
          <p:nvPr>
            <p:ph type="body" idx="2"/>
          </p:nvPr>
        </p:nvSpPr>
        <p:spPr>
          <a:xfrm>
            <a:off x="7137995" y="1333850"/>
            <a:ext cx="4942152" cy="5368953"/>
          </a:xfrm>
        </p:spPr>
        <p:txBody>
          <a:bodyPr>
            <a:normAutofit/>
          </a:bodyPr>
          <a:lstStyle/>
          <a:p>
            <a:endParaRPr lang="en-US" b="1" i="1" dirty="0">
              <a:solidFill>
                <a:srgbClr val="213342"/>
              </a:solidFill>
              <a:latin typeface="Lora"/>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200" dirty="0"/>
              <a:t>Reference: </a:t>
            </a:r>
            <a:r>
              <a:rPr lang="en-US" sz="1200" dirty="0">
                <a:hlinkClick r:id="rId2"/>
              </a:rPr>
              <a:t>A short, violent history of Puget Sound uprisings, protests and riots | Crosscut</a:t>
            </a:r>
            <a:r>
              <a:rPr lang="en-US" sz="1200" dirty="0"/>
              <a:t> </a:t>
            </a:r>
          </a:p>
          <a:p>
            <a:r>
              <a:rPr lang="en-US" sz="1200" dirty="0"/>
              <a:t>https://crosscut.com/2020/06/short-violent-history-puget-sound-uprisings-protests-and-riots</a:t>
            </a:r>
          </a:p>
        </p:txBody>
      </p:sp>
      <p:pic>
        <p:nvPicPr>
          <p:cNvPr id="6" name="Picture 5">
            <a:extLst>
              <a:ext uri="{FF2B5EF4-FFF2-40B4-BE49-F238E27FC236}">
                <a16:creationId xmlns:a16="http://schemas.microsoft.com/office/drawing/2014/main" id="{16B3881E-DB25-49D7-A045-D135707F05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2657" y="1431712"/>
            <a:ext cx="4096378" cy="3849979"/>
          </a:xfrm>
          <a:prstGeom prst="rect">
            <a:avLst/>
          </a:prstGeom>
        </p:spPr>
      </p:pic>
      <p:pic>
        <p:nvPicPr>
          <p:cNvPr id="7" name="Picture 6">
            <a:extLst>
              <a:ext uri="{FF2B5EF4-FFF2-40B4-BE49-F238E27FC236}">
                <a16:creationId xmlns:a16="http://schemas.microsoft.com/office/drawing/2014/main" id="{4015E495-9C54-43AC-9922-487FF2E201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17287" y="1398469"/>
            <a:ext cx="4167117" cy="3916463"/>
          </a:xfrm>
          <a:prstGeom prst="rect">
            <a:avLst/>
          </a:prstGeom>
        </p:spPr>
      </p:pic>
    </p:spTree>
    <p:extLst>
      <p:ext uri="{BB962C8B-B14F-4D97-AF65-F5344CB8AC3E}">
        <p14:creationId xmlns:p14="http://schemas.microsoft.com/office/powerpoint/2010/main" val="403727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0BB0A2-3097-4497-943A-CA9B1D62FB19}"/>
              </a:ext>
            </a:extLst>
          </p:cNvPr>
          <p:cNvSpPr>
            <a:spLocks noGrp="1"/>
          </p:cNvSpPr>
          <p:nvPr>
            <p:ph sz="half" idx="1"/>
          </p:nvPr>
        </p:nvSpPr>
        <p:spPr>
          <a:xfrm>
            <a:off x="855677" y="843399"/>
            <a:ext cx="10293292" cy="5805083"/>
          </a:xfrm>
        </p:spPr>
        <p:txBody>
          <a:bodyPr>
            <a:normAutofit lnSpcReduction="10000"/>
          </a:bodyPr>
          <a:lstStyle/>
          <a:p>
            <a:pPr marL="109728" indent="0" algn="ctr">
              <a:buNone/>
            </a:pPr>
            <a:r>
              <a:rPr lang="en-US" sz="3600" b="1" dirty="0">
                <a:solidFill>
                  <a:srgbClr val="2F3031"/>
                </a:solidFill>
              </a:rPr>
              <a:t>WHAT ARE PROTESTS?</a:t>
            </a:r>
          </a:p>
          <a:p>
            <a:pPr marL="109728" indent="0" algn="ctr">
              <a:buNone/>
            </a:pPr>
            <a:endParaRPr lang="en-US" b="1" dirty="0">
              <a:solidFill>
                <a:srgbClr val="2F3031"/>
              </a:solidFill>
              <a:latin typeface="roboto-slab"/>
            </a:endParaRPr>
          </a:p>
          <a:p>
            <a:pPr marL="109728" indent="0" algn="ctr">
              <a:buNone/>
            </a:pPr>
            <a:r>
              <a:rPr lang="en-US" b="0" i="0" dirty="0">
                <a:solidFill>
                  <a:srgbClr val="2F3031"/>
                </a:solidFill>
                <a:effectLst/>
              </a:rPr>
              <a:t>An event or action where people gather with others to publicly express their opinions about something that is happening in society with the goal of enacting change. </a:t>
            </a:r>
          </a:p>
          <a:p>
            <a:pPr algn="ctr"/>
            <a:endParaRPr lang="en-US" dirty="0">
              <a:solidFill>
                <a:srgbClr val="2F3031"/>
              </a:solidFill>
            </a:endParaRPr>
          </a:p>
          <a:p>
            <a:pPr marL="109728" indent="0" algn="ctr">
              <a:buNone/>
            </a:pPr>
            <a:r>
              <a:rPr lang="en-US" b="1" i="0" dirty="0">
                <a:solidFill>
                  <a:srgbClr val="2F3031"/>
                </a:solidFill>
                <a:effectLst/>
              </a:rPr>
              <a:t>PROTEST CAN TAKE THE FORM OF</a:t>
            </a:r>
          </a:p>
          <a:p>
            <a:pPr marL="109728" indent="0">
              <a:buNone/>
            </a:pPr>
            <a:r>
              <a:rPr lang="en-US" dirty="0">
                <a:solidFill>
                  <a:srgbClr val="2F3031"/>
                </a:solidFill>
              </a:rPr>
              <a:t>                        M</a:t>
            </a:r>
            <a:r>
              <a:rPr lang="en-US" b="0" i="0" dirty="0">
                <a:solidFill>
                  <a:srgbClr val="2F3031"/>
                </a:solidFill>
                <a:effectLst/>
              </a:rPr>
              <a:t>arches </a:t>
            </a:r>
          </a:p>
          <a:p>
            <a:pPr marL="109728" indent="0">
              <a:buNone/>
            </a:pPr>
            <a:r>
              <a:rPr lang="en-US" dirty="0">
                <a:solidFill>
                  <a:srgbClr val="2F3031"/>
                </a:solidFill>
              </a:rPr>
              <a:t>                        S</a:t>
            </a:r>
            <a:r>
              <a:rPr lang="en-US" b="0" i="0" dirty="0">
                <a:solidFill>
                  <a:srgbClr val="2F3031"/>
                </a:solidFill>
                <a:effectLst/>
              </a:rPr>
              <a:t>it-ins </a:t>
            </a:r>
          </a:p>
          <a:p>
            <a:pPr marL="109728" indent="0">
              <a:buNone/>
            </a:pPr>
            <a:r>
              <a:rPr lang="en-US" b="0" i="0" dirty="0">
                <a:solidFill>
                  <a:srgbClr val="2F3031"/>
                </a:solidFill>
                <a:effectLst/>
              </a:rPr>
              <a:t>                        Boycotts</a:t>
            </a:r>
          </a:p>
          <a:p>
            <a:pPr marL="109728" indent="0">
              <a:buNone/>
            </a:pPr>
            <a:r>
              <a:rPr lang="en-US" dirty="0">
                <a:solidFill>
                  <a:srgbClr val="2F3031"/>
                </a:solidFill>
              </a:rPr>
              <a:t>                        Civil Disobedience</a:t>
            </a:r>
            <a:endParaRPr lang="en-US" b="0" i="0" dirty="0">
              <a:solidFill>
                <a:srgbClr val="2F3031"/>
              </a:solidFill>
              <a:effectLst/>
            </a:endParaRPr>
          </a:p>
          <a:p>
            <a:pPr marL="109728" indent="0" algn="ctr">
              <a:buNone/>
            </a:pPr>
            <a:endParaRPr lang="en-US" dirty="0">
              <a:solidFill>
                <a:srgbClr val="2F3031"/>
              </a:solidFill>
              <a:latin typeface="roboto-slab"/>
            </a:endParaRPr>
          </a:p>
          <a:p>
            <a:pPr algn="ctr"/>
            <a:endParaRPr lang="en-US" b="0" i="0" dirty="0">
              <a:solidFill>
                <a:srgbClr val="2F3031"/>
              </a:solidFill>
              <a:effectLst/>
              <a:latin typeface="roboto-slab"/>
            </a:endParaRPr>
          </a:p>
          <a:p>
            <a:pPr marL="109728" indent="0" algn="ctr">
              <a:buNone/>
            </a:pPr>
            <a:endParaRPr lang="en-US" b="0" i="0" dirty="0">
              <a:solidFill>
                <a:srgbClr val="2F3031"/>
              </a:solidFill>
              <a:effectLst/>
              <a:latin typeface="roboto-slab"/>
            </a:endParaRPr>
          </a:p>
          <a:p>
            <a:pPr marL="109728" indent="0" algn="ctr">
              <a:buNone/>
            </a:pPr>
            <a:endParaRPr lang="en-US" dirty="0"/>
          </a:p>
        </p:txBody>
      </p:sp>
    </p:spTree>
    <p:extLst>
      <p:ext uri="{BB962C8B-B14F-4D97-AF65-F5344CB8AC3E}">
        <p14:creationId xmlns:p14="http://schemas.microsoft.com/office/powerpoint/2010/main" val="871852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13EE3-1094-48D9-8D43-93BAF7A2B9AB}"/>
              </a:ext>
            </a:extLst>
          </p:cNvPr>
          <p:cNvSpPr>
            <a:spLocks noGrp="1"/>
          </p:cNvSpPr>
          <p:nvPr>
            <p:ph type="title"/>
          </p:nvPr>
        </p:nvSpPr>
        <p:spPr/>
        <p:txBody>
          <a:bodyPr>
            <a:normAutofit fontScale="90000"/>
          </a:bodyPr>
          <a:lstStyle/>
          <a:p>
            <a:pPr algn="ctr"/>
            <a:r>
              <a:rPr lang="en-US" sz="4900" b="1" kern="1800" spc="-5" dirty="0">
                <a:solidFill>
                  <a:srgbClr val="231F20"/>
                </a:solidFill>
                <a:effectLst/>
                <a:latin typeface="Calibri" panose="020F0502020204030204" pitchFamily="34" charset="0"/>
                <a:ea typeface="Times New Roman" panose="02020603050405020304" pitchFamily="18" charset="0"/>
                <a:cs typeface="Calibri" panose="020F0502020204030204" pitchFamily="34" charset="0"/>
              </a:rPr>
              <a:t>Protesters’ Rights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1965514-7FD8-4460-B6E7-EEFB5E233FFC}"/>
              </a:ext>
            </a:extLst>
          </p:cNvPr>
          <p:cNvSpPr>
            <a:spLocks noGrp="1"/>
          </p:cNvSpPr>
          <p:nvPr>
            <p:ph sz="half" idx="1"/>
          </p:nvPr>
        </p:nvSpPr>
        <p:spPr>
          <a:xfrm>
            <a:off x="609600" y="1898550"/>
            <a:ext cx="5384800" cy="4341875"/>
          </a:xfrm>
        </p:spPr>
        <p:txBody>
          <a:bodyPr>
            <a:normAutofit/>
          </a:bodyPr>
          <a:lstStyle/>
          <a:p>
            <a:endParaRPr lang="en-US" sz="1800" spc="-5" dirty="0">
              <a:solidFill>
                <a:srgbClr val="333333"/>
              </a:solidFill>
              <a:effectLst/>
              <a:ea typeface="Times New Roman" panose="02020603050405020304" pitchFamily="18" charset="0"/>
            </a:endParaRPr>
          </a:p>
          <a:p>
            <a:r>
              <a:rPr lang="en-US" sz="1800" spc="-5" dirty="0">
                <a:solidFill>
                  <a:srgbClr val="333333"/>
                </a:solidFill>
                <a:effectLst/>
                <a:ea typeface="Times New Roman" panose="02020603050405020304" pitchFamily="18" charset="0"/>
              </a:rPr>
              <a:t>The First Amendment protects the right to assemble and express views through protest.</a:t>
            </a:r>
          </a:p>
          <a:p>
            <a:endParaRPr lang="en-US" sz="1800" spc="-5" dirty="0">
              <a:solidFill>
                <a:srgbClr val="333333"/>
              </a:solidFill>
            </a:endParaRPr>
          </a:p>
          <a:p>
            <a:r>
              <a:rPr lang="en-US" sz="1800" spc="-5" dirty="0">
                <a:solidFill>
                  <a:srgbClr val="231F20"/>
                </a:solidFill>
                <a:effectLst/>
                <a:ea typeface="Calibri" panose="020F0502020204030204" pitchFamily="34" charset="0"/>
                <a:cs typeface="Times New Roman" panose="02020603050405020304" pitchFamily="18" charset="0"/>
              </a:rPr>
              <a:t>When lawfully present in any public space, protesters have the right to photograph anything in plain view. </a:t>
            </a:r>
          </a:p>
          <a:p>
            <a:endParaRPr lang="en-US" sz="1800" spc="-5" dirty="0">
              <a:solidFill>
                <a:srgbClr val="231F20"/>
              </a:solidFill>
              <a:ea typeface="Calibri" panose="020F0502020204030204" pitchFamily="34" charset="0"/>
              <a:cs typeface="Times New Roman" panose="02020603050405020304" pitchFamily="18" charset="0"/>
            </a:endParaRPr>
          </a:p>
          <a:p>
            <a:r>
              <a:rPr lang="en-US" sz="1800" spc="-5" dirty="0">
                <a:solidFill>
                  <a:srgbClr val="231F20"/>
                </a:solidFill>
                <a:effectLst/>
                <a:ea typeface="Calibri" panose="020F0502020204030204" pitchFamily="34" charset="0"/>
                <a:cs typeface="Times New Roman" panose="02020603050405020304" pitchFamily="18" charset="0"/>
              </a:rPr>
              <a:t>On private property, the owner may set rules related to photography or video.</a:t>
            </a:r>
            <a:endParaRPr lang="en-US" sz="1800" dirty="0">
              <a:solidFill>
                <a:srgbClr val="231F20"/>
              </a:solidFill>
              <a:effectLst/>
              <a:ea typeface="Calibri" panose="020F0502020204030204" pitchFamily="34" charset="0"/>
              <a:cs typeface="Times New Roman" panose="02020603050405020304" pitchFamily="18" charset="0"/>
            </a:endParaRPr>
          </a:p>
          <a:p>
            <a:endParaRPr lang="en-US" dirty="0"/>
          </a:p>
          <a:p>
            <a:endParaRPr lang="en-US" dirty="0"/>
          </a:p>
          <a:p>
            <a:r>
              <a:rPr lang="en-US" dirty="0"/>
              <a:t>Reference: </a:t>
            </a:r>
            <a:r>
              <a:rPr lang="en-US" sz="1800" u="sng" dirty="0">
                <a:solidFill>
                  <a:srgbClr val="000000"/>
                </a:solidFill>
                <a:effectLst/>
                <a:ea typeface="Calibri" panose="020F0502020204030204" pitchFamily="34" charset="0"/>
                <a:cs typeface="Times New Roman" panose="02020603050405020304" pitchFamily="18" charset="0"/>
                <a:hlinkClick r:id="rId2"/>
              </a:rPr>
              <a:t>Know Your Rights | Protesters’ Rights (aclu.org)</a:t>
            </a:r>
            <a:endParaRPr lang="en-US" sz="1800" dirty="0">
              <a:effectLst/>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96872685-B645-40B9-A13A-83B33C18D073}"/>
              </a:ext>
            </a:extLst>
          </p:cNvPr>
          <p:cNvSpPr>
            <a:spLocks noGrp="1"/>
          </p:cNvSpPr>
          <p:nvPr>
            <p:ph sz="half" idx="2"/>
          </p:nvPr>
        </p:nvSpPr>
        <p:spPr>
          <a:xfrm>
            <a:off x="6096000" y="1932539"/>
            <a:ext cx="5384800" cy="4341875"/>
          </a:xfrm>
        </p:spPr>
        <p:txBody>
          <a:bodyPr>
            <a:normAutofit/>
          </a:bodyPr>
          <a:lstStyle/>
          <a:p>
            <a:r>
              <a:rPr lang="en-US" sz="1800" spc="-5" dirty="0">
                <a:solidFill>
                  <a:srgbClr val="231F20"/>
                </a:solidFill>
                <a:ea typeface="Calibri" panose="020F0502020204030204" pitchFamily="34" charset="0"/>
                <a:cs typeface="Times New Roman" panose="02020603050405020304" pitchFamily="18" charset="0"/>
              </a:rPr>
              <a:t>Protester rights are </a:t>
            </a:r>
            <a:r>
              <a:rPr lang="en-US" sz="1800" spc="-5" dirty="0">
                <a:solidFill>
                  <a:srgbClr val="231F20"/>
                </a:solidFill>
                <a:effectLst/>
                <a:ea typeface="Calibri" panose="020F0502020204030204" pitchFamily="34" charset="0"/>
                <a:cs typeface="Times New Roman" panose="02020603050405020304" pitchFamily="18" charset="0"/>
              </a:rPr>
              <a:t>strongest in “traditional public forums,” such as streets, sidewalks, and parks. </a:t>
            </a:r>
          </a:p>
          <a:p>
            <a:endParaRPr lang="en-US" sz="1800" spc="-5" dirty="0">
              <a:solidFill>
                <a:srgbClr val="231F20"/>
              </a:solidFill>
              <a:ea typeface="Calibri" panose="020F0502020204030204" pitchFamily="34" charset="0"/>
              <a:cs typeface="Times New Roman" panose="02020603050405020304" pitchFamily="18" charset="0"/>
            </a:endParaRPr>
          </a:p>
          <a:p>
            <a:r>
              <a:rPr lang="en-US" sz="1800" spc="-5" dirty="0">
                <a:solidFill>
                  <a:srgbClr val="231F20"/>
                </a:solidFill>
                <a:effectLst/>
                <a:ea typeface="Calibri" panose="020F0502020204030204" pitchFamily="34" charset="0"/>
                <a:cs typeface="Times New Roman" panose="02020603050405020304" pitchFamily="18" charset="0"/>
              </a:rPr>
              <a:t>Protesters likely have the right to speak out on public property, if they are not blocking access to the building or interfering with other purposes the property was designed for.</a:t>
            </a:r>
          </a:p>
          <a:p>
            <a:endParaRPr lang="en-US" sz="1800" spc="-5" dirty="0">
              <a:solidFill>
                <a:srgbClr val="231F20"/>
              </a:solidFill>
              <a:ea typeface="Calibri" panose="020F0502020204030204" pitchFamily="34" charset="0"/>
              <a:cs typeface="Times New Roman" panose="02020603050405020304" pitchFamily="18" charset="0"/>
            </a:endParaRPr>
          </a:p>
          <a:p>
            <a:r>
              <a:rPr lang="en-US" sz="1800" spc="-5" dirty="0">
                <a:solidFill>
                  <a:srgbClr val="231F20"/>
                </a:solidFill>
                <a:effectLst/>
                <a:ea typeface="Calibri" panose="020F0502020204030204" pitchFamily="34" charset="0"/>
                <a:cs typeface="Times New Roman" panose="02020603050405020304" pitchFamily="18" charset="0"/>
              </a:rPr>
              <a:t>Private property owners can set rules for speech on their property. </a:t>
            </a:r>
          </a:p>
          <a:p>
            <a:endParaRPr lang="en-US" sz="1800" spc="-5" dirty="0">
              <a:solidFill>
                <a:srgbClr val="231F20"/>
              </a:solidFill>
              <a:ea typeface="Calibri" panose="020F0502020204030204" pitchFamily="34" charset="0"/>
              <a:cs typeface="Times New Roman" panose="02020603050405020304" pitchFamily="18" charset="0"/>
            </a:endParaRPr>
          </a:p>
          <a:p>
            <a:r>
              <a:rPr lang="en-US" sz="1800" spc="-5" dirty="0">
                <a:solidFill>
                  <a:srgbClr val="231F20"/>
                </a:solidFill>
                <a:effectLst/>
                <a:ea typeface="Calibri" panose="020F0502020204030204" pitchFamily="34" charset="0"/>
                <a:cs typeface="Times New Roman" panose="02020603050405020304" pitchFamily="18" charset="0"/>
              </a:rPr>
              <a:t>The government may not restrict speech on your own property or with the consent of the property owner.</a:t>
            </a:r>
            <a:endParaRPr lang="en-US" sz="1800" dirty="0">
              <a:solidFill>
                <a:srgbClr val="231F20"/>
              </a:solidFill>
              <a:effectLst/>
              <a:ea typeface="Calibri" panose="020F0502020204030204" pitchFamily="34" charset="0"/>
              <a:cs typeface="Times New Roman" panose="02020603050405020304" pitchFamily="18" charset="0"/>
            </a:endParaRPr>
          </a:p>
          <a:p>
            <a:endParaRPr lang="en-US" sz="1800" dirty="0">
              <a:solidFill>
                <a:srgbClr val="231F2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2631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Training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raining presentation.potx" id="{7B9FCAFE-DDE5-4198-9987-54DFCAD80598}" vid="{6015A8B0-C387-4E39-945C-0F39E3EB10B6}"/>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Training presentation</Template>
  <TotalTime>7320</TotalTime>
  <Words>4161</Words>
  <Application>Microsoft Office PowerPoint</Application>
  <PresentationFormat>Widescreen</PresentationFormat>
  <Paragraphs>369</Paragraphs>
  <Slides>33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Calibri</vt:lpstr>
      <vt:lpstr>Georgia</vt:lpstr>
      <vt:lpstr>Gotham SSm A</vt:lpstr>
      <vt:lpstr>Lora</vt:lpstr>
      <vt:lpstr>ProximaNova</vt:lpstr>
      <vt:lpstr>roboto-slab</vt:lpstr>
      <vt:lpstr>Symbol</vt:lpstr>
      <vt:lpstr>Times New Roman</vt:lpstr>
      <vt:lpstr>Wingdings 2</vt:lpstr>
      <vt:lpstr>Training presentation</vt:lpstr>
      <vt:lpstr>Protesters at the Workplace</vt:lpstr>
      <vt:lpstr>Introduction</vt:lpstr>
      <vt:lpstr>Training Outline</vt:lpstr>
      <vt:lpstr>Course Objectives</vt:lpstr>
      <vt:lpstr> </vt:lpstr>
      <vt:lpstr> OUR COUNTRY WAS BORN OUT OF PROTEST AND HAS A HISTORY OF PROTEST MOVEMENTS </vt:lpstr>
      <vt:lpstr>Communist bashing on Skid Road (May 1, 1930) </vt:lpstr>
      <vt:lpstr>PowerPoint Presentation</vt:lpstr>
      <vt:lpstr>Protesters’ Rights </vt:lpstr>
      <vt:lpstr>WHY PROTEST</vt:lpstr>
      <vt:lpstr>PowerPoint Presentation</vt:lpstr>
      <vt:lpstr>Crowd situations</vt:lpstr>
      <vt:lpstr>LESSON 2</vt:lpstr>
      <vt:lpstr>MEDIA ATTENTION</vt:lpstr>
      <vt:lpstr>MEDIA ATTENTION</vt:lpstr>
      <vt:lpstr>MEDIA ATTENTION</vt:lpstr>
      <vt:lpstr>Media Attention</vt:lpstr>
      <vt:lpstr>Media Attention</vt:lpstr>
      <vt:lpstr>USING SYMBOLS NEXT TO A PLACE OF SIGNIFICANCE IS A FORM OF PROTEST</vt:lpstr>
      <vt:lpstr>COUNTER PROTESTERS</vt:lpstr>
      <vt:lpstr>PROTESTER STRATEGIES Example: create confrontation | create newsworthy event</vt:lpstr>
      <vt:lpstr>PowerPoint Presentation</vt:lpstr>
      <vt:lpstr>Lesson 3: LESSON 3: STRATEGIES TO STAY SAFEsafe.  to stay safe.</vt:lpstr>
      <vt:lpstr>PowerPoint Presentation</vt:lpstr>
      <vt:lpstr>PowerPoint Presentation</vt:lpstr>
      <vt:lpstr>PowerPoint Presentation</vt:lpstr>
      <vt:lpstr>PowerPoint Presentation</vt:lpstr>
      <vt:lpstr>PowerPoint Presentation</vt:lpstr>
      <vt:lpstr>Wrap-up</vt:lpstr>
      <vt:lpstr>Wrap-up</vt:lpstr>
      <vt:lpstr>QUESTIONS?</vt:lpstr>
      <vt:lpstr>RELEVANT STATUTORY LAWS</vt:lpstr>
      <vt:lpstr>RELEVANT STATUTORY LAWS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Protesters at the Workplace</dc:title>
  <dc:creator>Linda Simpson</dc:creator>
  <cp:lastModifiedBy>Terri Blazell-Wayson</cp:lastModifiedBy>
  <cp:revision>93</cp:revision>
  <dcterms:created xsi:type="dcterms:W3CDTF">2021-06-01T22:21:24Z</dcterms:created>
  <dcterms:modified xsi:type="dcterms:W3CDTF">2021-06-09T17:49:39Z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