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4"/>
  </p:notesMasterIdLst>
  <p:sldIdLst>
    <p:sldId id="284" r:id="rId2"/>
    <p:sldId id="285" r:id="rId3"/>
    <p:sldId id="314" r:id="rId4"/>
    <p:sldId id="317" r:id="rId5"/>
    <p:sldId id="318" r:id="rId6"/>
    <p:sldId id="289" r:id="rId7"/>
    <p:sldId id="290" r:id="rId8"/>
    <p:sldId id="320" r:id="rId9"/>
    <p:sldId id="324" r:id="rId10"/>
    <p:sldId id="325" r:id="rId11"/>
    <p:sldId id="323" r:id="rId12"/>
    <p:sldId id="321" r:id="rId13"/>
    <p:sldId id="326" r:id="rId14"/>
    <p:sldId id="319" r:id="rId15"/>
    <p:sldId id="295" r:id="rId16"/>
    <p:sldId id="322" r:id="rId17"/>
    <p:sldId id="304" r:id="rId18"/>
    <p:sldId id="298" r:id="rId19"/>
    <p:sldId id="311" r:id="rId20"/>
    <p:sldId id="312" r:id="rId21"/>
    <p:sldId id="259" r:id="rId22"/>
    <p:sldId id="296" r:id="rId23"/>
  </p:sldIdLst>
  <p:sldSz cx="12192000" cy="6858000"/>
  <p:notesSz cx="6858000" cy="92392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6818CB0F-57EC-4955-A5E5-07004EC00F6C}">
          <p14:sldIdLst>
            <p14:sldId id="284"/>
            <p14:sldId id="285"/>
            <p14:sldId id="314"/>
          </p14:sldIdLst>
        </p14:section>
        <p14:section name="Methods" id="{6B1524B6-F14A-491A-81F2-A5889F7B7987}">
          <p14:sldIdLst>
            <p14:sldId id="317"/>
            <p14:sldId id="318"/>
            <p14:sldId id="289"/>
            <p14:sldId id="290"/>
          </p14:sldIdLst>
        </p14:section>
        <p14:section name="LIterature Review" id="{40AE6D90-7BC0-47EE-9D8D-32FA400B5409}">
          <p14:sldIdLst>
            <p14:sldId id="320"/>
            <p14:sldId id="324"/>
            <p14:sldId id="325"/>
            <p14:sldId id="323"/>
            <p14:sldId id="321"/>
            <p14:sldId id="326"/>
          </p14:sldIdLst>
        </p14:section>
        <p14:section name="Impacts of Social Needs" id="{9E452467-0449-4A60-8ABC-CB2DBC5C2B73}">
          <p14:sldIdLst>
            <p14:sldId id="319"/>
            <p14:sldId id="295"/>
            <p14:sldId id="322"/>
          </p14:sldIdLst>
        </p14:section>
        <p14:section name="Interventions, surveys and projects" id="{4B37BBE9-416A-46A3-9418-DE88BF4B4764}">
          <p14:sldIdLst>
            <p14:sldId id="304"/>
            <p14:sldId id="298"/>
            <p14:sldId id="311"/>
            <p14:sldId id="312"/>
            <p14:sldId id="259"/>
            <p14:sldId id="296"/>
          </p14:sldIdLst>
        </p14:section>
      </p14:sectionLst>
    </p:ex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ngus, Lisa" initials="AL" lastIdx="3" clrIdx="0">
    <p:extLst>
      <p:ext uri="{19B8F6BF-5375-455C-9EA6-DF929625EA0E}">
        <p15:presenceInfo xmlns:p15="http://schemas.microsoft.com/office/powerpoint/2012/main" userId="S-1-5-21-950606397-1149711550-2133884337-514726"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7B454"/>
    <a:srgbClr val="393B37"/>
    <a:srgbClr val="6E6E6F"/>
    <a:srgbClr val="60606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453" autoAdjust="0"/>
    <p:restoredTop sz="86486" autoAdjust="0"/>
  </p:normalViewPr>
  <p:slideViewPr>
    <p:cSldViewPr snapToGrid="0">
      <p:cViewPr varScale="1">
        <p:scale>
          <a:sx n="98" d="100"/>
          <a:sy n="98" d="100"/>
        </p:scale>
        <p:origin x="876" y="-96"/>
      </p:cViewPr>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commentAuthors" Target="commentAuthor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D0C3F50-8EB6-4A52-BC55-8E8BD58FB2BB}" type="doc">
      <dgm:prSet loTypeId="urn:microsoft.com/office/officeart/2005/8/layout/funnel1" loCatId="process" qsTypeId="urn:microsoft.com/office/officeart/2005/8/quickstyle/simple1" qsCatId="simple" csTypeId="urn:microsoft.com/office/officeart/2005/8/colors/accent1_2" csCatId="accent1" phldr="1"/>
      <dgm:spPr/>
      <dgm:t>
        <a:bodyPr/>
        <a:lstStyle/>
        <a:p>
          <a:endParaRPr lang="en-US"/>
        </a:p>
      </dgm:t>
    </dgm:pt>
    <dgm:pt modelId="{583D0D7C-6EC0-4754-8F79-75FD758233B8}">
      <dgm:prSet phldrT="[Text]" custT="1"/>
      <dgm:spPr/>
      <dgm:t>
        <a:bodyPr/>
        <a:lstStyle/>
        <a:p>
          <a:r>
            <a:rPr lang="en-US" sz="1200" b="1" dirty="0"/>
            <a:t>Marital Status </a:t>
          </a:r>
        </a:p>
      </dgm:t>
    </dgm:pt>
    <dgm:pt modelId="{314ADE2E-7128-4528-8644-122812AD1E2A}" type="parTrans" cxnId="{B978F2AC-1876-4914-A279-E94E14495AA2}">
      <dgm:prSet/>
      <dgm:spPr/>
      <dgm:t>
        <a:bodyPr/>
        <a:lstStyle/>
        <a:p>
          <a:endParaRPr lang="en-US"/>
        </a:p>
      </dgm:t>
    </dgm:pt>
    <dgm:pt modelId="{7E893C76-ED63-4D2A-A072-CA7663A36C56}" type="sibTrans" cxnId="{B978F2AC-1876-4914-A279-E94E14495AA2}">
      <dgm:prSet/>
      <dgm:spPr/>
      <dgm:t>
        <a:bodyPr/>
        <a:lstStyle/>
        <a:p>
          <a:endParaRPr lang="en-US"/>
        </a:p>
      </dgm:t>
    </dgm:pt>
    <dgm:pt modelId="{723EE13A-8D5F-4F72-B674-02EC1781EB31}">
      <dgm:prSet phldrT="[Text]"/>
      <dgm:spPr/>
      <dgm:t>
        <a:bodyPr/>
        <a:lstStyle/>
        <a:p>
          <a:r>
            <a:rPr lang="en-US" dirty="0"/>
            <a:t>Economic Stability</a:t>
          </a:r>
        </a:p>
      </dgm:t>
    </dgm:pt>
    <dgm:pt modelId="{B579D1A2-F5FA-4038-BEDF-FDECFF738CBA}" type="parTrans" cxnId="{D65E91F3-6033-44D8-ACE6-AB9CAC3B59EF}">
      <dgm:prSet/>
      <dgm:spPr/>
      <dgm:t>
        <a:bodyPr/>
        <a:lstStyle/>
        <a:p>
          <a:endParaRPr lang="en-US"/>
        </a:p>
      </dgm:t>
    </dgm:pt>
    <dgm:pt modelId="{8C35267F-D02F-4BC8-965D-3CD86733D027}" type="sibTrans" cxnId="{D65E91F3-6033-44D8-ACE6-AB9CAC3B59EF}">
      <dgm:prSet/>
      <dgm:spPr/>
      <dgm:t>
        <a:bodyPr/>
        <a:lstStyle/>
        <a:p>
          <a:endParaRPr lang="en-US"/>
        </a:p>
      </dgm:t>
    </dgm:pt>
    <dgm:pt modelId="{FA865828-636D-4857-9F37-E88019F700AD}">
      <dgm:prSet phldrT="[Text]"/>
      <dgm:spPr/>
      <dgm:t>
        <a:bodyPr/>
        <a:lstStyle/>
        <a:p>
          <a:r>
            <a:rPr lang="en-US" dirty="0"/>
            <a:t>Neighborhood /Physical Environment</a:t>
          </a:r>
        </a:p>
      </dgm:t>
    </dgm:pt>
    <dgm:pt modelId="{53FC01CF-8447-4A18-8B4A-C8597004B889}" type="parTrans" cxnId="{D0A370C1-3A37-4775-9696-E0B2FD7FCEA9}">
      <dgm:prSet/>
      <dgm:spPr/>
      <dgm:t>
        <a:bodyPr/>
        <a:lstStyle/>
        <a:p>
          <a:endParaRPr lang="en-US"/>
        </a:p>
      </dgm:t>
    </dgm:pt>
    <dgm:pt modelId="{32A4B6E3-D7B5-4E60-A7C8-1E844340A655}" type="sibTrans" cxnId="{D0A370C1-3A37-4775-9696-E0B2FD7FCEA9}">
      <dgm:prSet/>
      <dgm:spPr/>
      <dgm:t>
        <a:bodyPr/>
        <a:lstStyle/>
        <a:p>
          <a:endParaRPr lang="en-US"/>
        </a:p>
      </dgm:t>
    </dgm:pt>
    <dgm:pt modelId="{D9A7A562-A9F6-4F03-A63B-A6B9E89B1C29}">
      <dgm:prSet phldrT="[Text]"/>
      <dgm:spPr/>
      <dgm:t>
        <a:bodyPr/>
        <a:lstStyle/>
        <a:p>
          <a:r>
            <a:rPr lang="en-US" dirty="0"/>
            <a:t>Stress</a:t>
          </a:r>
        </a:p>
      </dgm:t>
    </dgm:pt>
    <dgm:pt modelId="{6B6E8622-F431-4CF2-90B3-0B64D88EC1CD}" type="parTrans" cxnId="{EB6CCC2D-47F1-41BC-807C-76F6FF849052}">
      <dgm:prSet/>
      <dgm:spPr/>
      <dgm:t>
        <a:bodyPr/>
        <a:lstStyle/>
        <a:p>
          <a:endParaRPr lang="en-US"/>
        </a:p>
      </dgm:t>
    </dgm:pt>
    <dgm:pt modelId="{BC89FE7B-414A-48DE-8B4D-562F023ACA05}" type="sibTrans" cxnId="{EB6CCC2D-47F1-41BC-807C-76F6FF849052}">
      <dgm:prSet/>
      <dgm:spPr/>
      <dgm:t>
        <a:bodyPr/>
        <a:lstStyle/>
        <a:p>
          <a:endParaRPr lang="en-US"/>
        </a:p>
      </dgm:t>
    </dgm:pt>
    <dgm:pt modelId="{4D41D9AE-32F8-4844-B6C4-81B79C777671}" type="pres">
      <dgm:prSet presAssocID="{AD0C3F50-8EB6-4A52-BC55-8E8BD58FB2BB}" presName="Name0" presStyleCnt="0">
        <dgm:presLayoutVars>
          <dgm:chMax val="4"/>
          <dgm:resizeHandles val="exact"/>
        </dgm:presLayoutVars>
      </dgm:prSet>
      <dgm:spPr/>
    </dgm:pt>
    <dgm:pt modelId="{BDAD5D48-63E3-4F94-A787-BB4FF5DDD744}" type="pres">
      <dgm:prSet presAssocID="{AD0C3F50-8EB6-4A52-BC55-8E8BD58FB2BB}" presName="ellipse" presStyleLbl="trBgShp" presStyleIdx="0" presStyleCnt="1"/>
      <dgm:spPr/>
    </dgm:pt>
    <dgm:pt modelId="{8A441EB6-87E6-4C5F-91F7-6D37EC4557B4}" type="pres">
      <dgm:prSet presAssocID="{AD0C3F50-8EB6-4A52-BC55-8E8BD58FB2BB}" presName="arrow1" presStyleLbl="fgShp" presStyleIdx="0" presStyleCnt="1"/>
      <dgm:spPr/>
    </dgm:pt>
    <dgm:pt modelId="{147BF3C1-3E9A-4140-97B5-81D087E23821}" type="pres">
      <dgm:prSet presAssocID="{AD0C3F50-8EB6-4A52-BC55-8E8BD58FB2BB}" presName="rectangle" presStyleLbl="revTx" presStyleIdx="0" presStyleCnt="1">
        <dgm:presLayoutVars>
          <dgm:bulletEnabled val="1"/>
        </dgm:presLayoutVars>
      </dgm:prSet>
      <dgm:spPr/>
    </dgm:pt>
    <dgm:pt modelId="{159EC68A-5FBC-4C2F-ACBF-7F27F32F39AC}" type="pres">
      <dgm:prSet presAssocID="{723EE13A-8D5F-4F72-B674-02EC1781EB31}" presName="item1" presStyleLbl="node1" presStyleIdx="0" presStyleCnt="3">
        <dgm:presLayoutVars>
          <dgm:bulletEnabled val="1"/>
        </dgm:presLayoutVars>
      </dgm:prSet>
      <dgm:spPr/>
    </dgm:pt>
    <dgm:pt modelId="{1964E882-6955-43C3-B2C1-712D36470C36}" type="pres">
      <dgm:prSet presAssocID="{FA865828-636D-4857-9F37-E88019F700AD}" presName="item2" presStyleLbl="node1" presStyleIdx="1" presStyleCnt="3" custLinFactNeighborX="11111" custLinFactNeighborY="-44681">
        <dgm:presLayoutVars>
          <dgm:bulletEnabled val="1"/>
        </dgm:presLayoutVars>
      </dgm:prSet>
      <dgm:spPr/>
    </dgm:pt>
    <dgm:pt modelId="{2E5E50A3-AC98-4790-8F0F-7AB47B271B98}" type="pres">
      <dgm:prSet presAssocID="{D9A7A562-A9F6-4F03-A63B-A6B9E89B1C29}" presName="item3" presStyleLbl="node1" presStyleIdx="2" presStyleCnt="3" custScaleX="98594" custScaleY="100714" custLinFactNeighborX="-617" custLinFactNeighborY="13384">
        <dgm:presLayoutVars>
          <dgm:bulletEnabled val="1"/>
        </dgm:presLayoutVars>
      </dgm:prSet>
      <dgm:spPr/>
    </dgm:pt>
    <dgm:pt modelId="{31D9AC0E-D17D-41B6-88C8-C2A33AAB8A4F}" type="pres">
      <dgm:prSet presAssocID="{AD0C3F50-8EB6-4A52-BC55-8E8BD58FB2BB}" presName="funnel" presStyleLbl="trAlignAcc1" presStyleIdx="0" presStyleCnt="1" custLinFactNeighborX="0" custLinFactNeighborY="1075"/>
      <dgm:spPr/>
    </dgm:pt>
  </dgm:ptLst>
  <dgm:cxnLst>
    <dgm:cxn modelId="{7F87181B-EB2B-48F3-A157-704E0FCE23B4}" type="presOf" srcId="{D9A7A562-A9F6-4F03-A63B-A6B9E89B1C29}" destId="{147BF3C1-3E9A-4140-97B5-81D087E23821}" srcOrd="0" destOrd="0" presId="urn:microsoft.com/office/officeart/2005/8/layout/funnel1"/>
    <dgm:cxn modelId="{121CCB21-BC6D-4EC4-94F7-A946250A4BD6}" type="presOf" srcId="{723EE13A-8D5F-4F72-B674-02EC1781EB31}" destId="{1964E882-6955-43C3-B2C1-712D36470C36}" srcOrd="0" destOrd="0" presId="urn:microsoft.com/office/officeart/2005/8/layout/funnel1"/>
    <dgm:cxn modelId="{1B1DE625-87B1-41F9-B5B6-B82DB3473C45}" type="presOf" srcId="{AD0C3F50-8EB6-4A52-BC55-8E8BD58FB2BB}" destId="{4D41D9AE-32F8-4844-B6C4-81B79C777671}" srcOrd="0" destOrd="0" presId="urn:microsoft.com/office/officeart/2005/8/layout/funnel1"/>
    <dgm:cxn modelId="{EB6CCC2D-47F1-41BC-807C-76F6FF849052}" srcId="{AD0C3F50-8EB6-4A52-BC55-8E8BD58FB2BB}" destId="{D9A7A562-A9F6-4F03-A63B-A6B9E89B1C29}" srcOrd="3" destOrd="0" parTransId="{6B6E8622-F431-4CF2-90B3-0B64D88EC1CD}" sibTransId="{BC89FE7B-414A-48DE-8B4D-562F023ACA05}"/>
    <dgm:cxn modelId="{B978F2AC-1876-4914-A279-E94E14495AA2}" srcId="{AD0C3F50-8EB6-4A52-BC55-8E8BD58FB2BB}" destId="{583D0D7C-6EC0-4754-8F79-75FD758233B8}" srcOrd="0" destOrd="0" parTransId="{314ADE2E-7128-4528-8644-122812AD1E2A}" sibTransId="{7E893C76-ED63-4D2A-A072-CA7663A36C56}"/>
    <dgm:cxn modelId="{D0A370C1-3A37-4775-9696-E0B2FD7FCEA9}" srcId="{AD0C3F50-8EB6-4A52-BC55-8E8BD58FB2BB}" destId="{FA865828-636D-4857-9F37-E88019F700AD}" srcOrd="2" destOrd="0" parTransId="{53FC01CF-8447-4A18-8B4A-C8597004B889}" sibTransId="{32A4B6E3-D7B5-4E60-A7C8-1E844340A655}"/>
    <dgm:cxn modelId="{D65E91F3-6033-44D8-ACE6-AB9CAC3B59EF}" srcId="{AD0C3F50-8EB6-4A52-BC55-8E8BD58FB2BB}" destId="{723EE13A-8D5F-4F72-B674-02EC1781EB31}" srcOrd="1" destOrd="0" parTransId="{B579D1A2-F5FA-4038-BEDF-FDECFF738CBA}" sibTransId="{8C35267F-D02F-4BC8-965D-3CD86733D027}"/>
    <dgm:cxn modelId="{D343BAF9-8773-4158-BA34-CDF057AFCF4D}" type="presOf" srcId="{583D0D7C-6EC0-4754-8F79-75FD758233B8}" destId="{2E5E50A3-AC98-4790-8F0F-7AB47B271B98}" srcOrd="0" destOrd="0" presId="urn:microsoft.com/office/officeart/2005/8/layout/funnel1"/>
    <dgm:cxn modelId="{9AE422FB-BAC3-4592-A8AC-03D03F2E1CAF}" type="presOf" srcId="{FA865828-636D-4857-9F37-E88019F700AD}" destId="{159EC68A-5FBC-4C2F-ACBF-7F27F32F39AC}" srcOrd="0" destOrd="0" presId="urn:microsoft.com/office/officeart/2005/8/layout/funnel1"/>
    <dgm:cxn modelId="{0C441C09-94A7-436B-AC4C-E8A9EC4A8D2B}" type="presParOf" srcId="{4D41D9AE-32F8-4844-B6C4-81B79C777671}" destId="{BDAD5D48-63E3-4F94-A787-BB4FF5DDD744}" srcOrd="0" destOrd="0" presId="urn:microsoft.com/office/officeart/2005/8/layout/funnel1"/>
    <dgm:cxn modelId="{B435488B-B835-4B39-9CE9-43AF3847715D}" type="presParOf" srcId="{4D41D9AE-32F8-4844-B6C4-81B79C777671}" destId="{8A441EB6-87E6-4C5F-91F7-6D37EC4557B4}" srcOrd="1" destOrd="0" presId="urn:microsoft.com/office/officeart/2005/8/layout/funnel1"/>
    <dgm:cxn modelId="{2B470CAC-790E-4A9F-A18F-ABFA42B7DE63}" type="presParOf" srcId="{4D41D9AE-32F8-4844-B6C4-81B79C777671}" destId="{147BF3C1-3E9A-4140-97B5-81D087E23821}" srcOrd="2" destOrd="0" presId="urn:microsoft.com/office/officeart/2005/8/layout/funnel1"/>
    <dgm:cxn modelId="{E111301D-B4E2-452E-B662-EA1028008E9A}" type="presParOf" srcId="{4D41D9AE-32F8-4844-B6C4-81B79C777671}" destId="{159EC68A-5FBC-4C2F-ACBF-7F27F32F39AC}" srcOrd="3" destOrd="0" presId="urn:microsoft.com/office/officeart/2005/8/layout/funnel1"/>
    <dgm:cxn modelId="{39E04818-F4D5-481C-8268-54C0712AF367}" type="presParOf" srcId="{4D41D9AE-32F8-4844-B6C4-81B79C777671}" destId="{1964E882-6955-43C3-B2C1-712D36470C36}" srcOrd="4" destOrd="0" presId="urn:microsoft.com/office/officeart/2005/8/layout/funnel1"/>
    <dgm:cxn modelId="{EDFDD11C-B331-475B-AA4D-A816A855766C}" type="presParOf" srcId="{4D41D9AE-32F8-4844-B6C4-81B79C777671}" destId="{2E5E50A3-AC98-4790-8F0F-7AB47B271B98}" srcOrd="5" destOrd="0" presId="urn:microsoft.com/office/officeart/2005/8/layout/funnel1"/>
    <dgm:cxn modelId="{559E1A54-A5A5-4A56-B1E0-D042B31AAAD0}" type="presParOf" srcId="{4D41D9AE-32F8-4844-B6C4-81B79C777671}" destId="{31D9AC0E-D17D-41B6-88C8-C2A33AAB8A4F}" srcOrd="6" destOrd="0" presId="urn:microsoft.com/office/officeart/2005/8/layout/funnel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8B975EF1-BCDF-48A4-8D54-A1EF0B1BABDF}" type="doc">
      <dgm:prSet loTypeId="urn:microsoft.com/office/officeart/2005/8/layout/venn1" loCatId="relationship" qsTypeId="urn:microsoft.com/office/officeart/2005/8/quickstyle/simple1" qsCatId="simple" csTypeId="urn:microsoft.com/office/officeart/2005/8/colors/accent1_2" csCatId="accent1" phldr="1"/>
      <dgm:spPr/>
    </dgm:pt>
    <dgm:pt modelId="{B6482FB3-039F-4AE5-AED5-68004E504033}">
      <dgm:prSet phldrT="[Text]" custT="1"/>
      <dgm:spPr/>
      <dgm:t>
        <a:bodyPr/>
        <a:lstStyle/>
        <a:p>
          <a:r>
            <a:rPr lang="en-US" sz="2800">
              <a:latin typeface="Georgia" panose="02040502050405020303" pitchFamily="18" charset="0"/>
            </a:rPr>
            <a:t>Priority Topics</a:t>
          </a:r>
        </a:p>
        <a:p>
          <a:r>
            <a:rPr lang="en-US" sz="1400">
              <a:latin typeface="Georgia" panose="02040502050405020303" pitchFamily="18" charset="0"/>
            </a:rPr>
            <a:t>Health Disparities, SDH, APM4, Workforce</a:t>
          </a:r>
        </a:p>
      </dgm:t>
    </dgm:pt>
    <dgm:pt modelId="{C4ABB57F-9E7B-475D-BE7E-54F056DBFEB4}" type="parTrans" cxnId="{CF8637C9-38E6-4EF0-9FF8-990941655E02}">
      <dgm:prSet/>
      <dgm:spPr/>
      <dgm:t>
        <a:bodyPr/>
        <a:lstStyle/>
        <a:p>
          <a:endParaRPr lang="en-US"/>
        </a:p>
      </dgm:t>
    </dgm:pt>
    <dgm:pt modelId="{A4A6989F-9D14-43F6-BE6D-DDEF71B26994}" type="sibTrans" cxnId="{CF8637C9-38E6-4EF0-9FF8-990941655E02}">
      <dgm:prSet/>
      <dgm:spPr/>
      <dgm:t>
        <a:bodyPr/>
        <a:lstStyle/>
        <a:p>
          <a:endParaRPr lang="en-US"/>
        </a:p>
      </dgm:t>
    </dgm:pt>
    <dgm:pt modelId="{D7B452EC-685C-4B05-8831-064785613F2A}">
      <dgm:prSet phldrT="[Text]" custT="1"/>
      <dgm:spPr/>
      <dgm:t>
        <a:bodyPr/>
        <a:lstStyle/>
        <a:p>
          <a:pPr algn="ctr"/>
          <a:r>
            <a:rPr lang="en-US" sz="2400">
              <a:latin typeface="Georgia" panose="02040502050405020303" pitchFamily="18" charset="0"/>
            </a:rPr>
            <a:t>Data Capacity</a:t>
          </a:r>
        </a:p>
        <a:p>
          <a:pPr algn="ctr"/>
          <a:r>
            <a:rPr lang="en-US" sz="1400">
              <a:latin typeface="Georgia" panose="02040502050405020303" pitchFamily="18" charset="0"/>
            </a:rPr>
            <a:t>Data elements needed, access, analytics,  comparison points, storage, integration,   governance, dissemination ...</a:t>
          </a:r>
        </a:p>
      </dgm:t>
    </dgm:pt>
    <dgm:pt modelId="{8F3FF1AC-FF84-4BE1-85A7-7090B3497F6B}" type="parTrans" cxnId="{F52C98B8-BB16-41CA-8AFE-ABE805254565}">
      <dgm:prSet/>
      <dgm:spPr/>
      <dgm:t>
        <a:bodyPr/>
        <a:lstStyle/>
        <a:p>
          <a:endParaRPr lang="en-US"/>
        </a:p>
      </dgm:t>
    </dgm:pt>
    <dgm:pt modelId="{92434343-9905-4362-B7FD-27CF5305F478}" type="sibTrans" cxnId="{F52C98B8-BB16-41CA-8AFE-ABE805254565}">
      <dgm:prSet/>
      <dgm:spPr/>
      <dgm:t>
        <a:bodyPr/>
        <a:lstStyle/>
        <a:p>
          <a:endParaRPr lang="en-US"/>
        </a:p>
      </dgm:t>
    </dgm:pt>
    <dgm:pt modelId="{2DDB9865-F34B-42B1-A73F-3BCFA4E21965}">
      <dgm:prSet phldrT="[Text]" custT="1"/>
      <dgm:spPr/>
      <dgm:t>
        <a:bodyPr/>
        <a:lstStyle/>
        <a:p>
          <a:r>
            <a:rPr lang="en-US" sz="2800">
              <a:latin typeface="Georgia" panose="02040502050405020303" pitchFamily="18" charset="0"/>
            </a:rPr>
            <a:t>Audiences and uses</a:t>
          </a:r>
        </a:p>
        <a:p>
          <a:r>
            <a:rPr lang="en-US" sz="1200">
              <a:latin typeface="Georgia" panose="02040502050405020303" pitchFamily="18" charset="0"/>
            </a:rPr>
            <a:t>NACHC, Workforce Committee, Executive Committee, HRSA, other CHC Medical Directors, BOD, Legislators, </a:t>
          </a:r>
        </a:p>
      </dgm:t>
    </dgm:pt>
    <dgm:pt modelId="{7E67DDD1-0853-424C-8020-9D1920660E6F}" type="parTrans" cxnId="{0866AD99-3355-452A-8C6E-B10547452736}">
      <dgm:prSet/>
      <dgm:spPr/>
      <dgm:t>
        <a:bodyPr/>
        <a:lstStyle/>
        <a:p>
          <a:endParaRPr lang="en-US"/>
        </a:p>
      </dgm:t>
    </dgm:pt>
    <dgm:pt modelId="{C61C7276-BF64-461A-BF37-CEC2E66D8FC9}" type="sibTrans" cxnId="{0866AD99-3355-452A-8C6E-B10547452736}">
      <dgm:prSet/>
      <dgm:spPr/>
      <dgm:t>
        <a:bodyPr/>
        <a:lstStyle/>
        <a:p>
          <a:endParaRPr lang="en-US"/>
        </a:p>
      </dgm:t>
    </dgm:pt>
    <dgm:pt modelId="{1B4CA183-D610-4A5A-8E51-F7F2373BEB8D}" type="pres">
      <dgm:prSet presAssocID="{8B975EF1-BCDF-48A4-8D54-A1EF0B1BABDF}" presName="compositeShape" presStyleCnt="0">
        <dgm:presLayoutVars>
          <dgm:chMax val="7"/>
          <dgm:dir/>
          <dgm:resizeHandles val="exact"/>
        </dgm:presLayoutVars>
      </dgm:prSet>
      <dgm:spPr/>
    </dgm:pt>
    <dgm:pt modelId="{D36DC8AA-C0D3-402C-AD83-DADA26A5C54B}" type="pres">
      <dgm:prSet presAssocID="{B6482FB3-039F-4AE5-AED5-68004E504033}" presName="circ1" presStyleLbl="vennNode1" presStyleIdx="0" presStyleCnt="3" custLinFactNeighborX="-27328" custLinFactNeighborY="3352"/>
      <dgm:spPr/>
    </dgm:pt>
    <dgm:pt modelId="{163934F5-44D9-4DBC-9268-23F12D4B77E4}" type="pres">
      <dgm:prSet presAssocID="{B6482FB3-039F-4AE5-AED5-68004E504033}" presName="circ1Tx" presStyleLbl="revTx" presStyleIdx="0" presStyleCnt="0">
        <dgm:presLayoutVars>
          <dgm:chMax val="0"/>
          <dgm:chPref val="0"/>
          <dgm:bulletEnabled val="1"/>
        </dgm:presLayoutVars>
      </dgm:prSet>
      <dgm:spPr/>
    </dgm:pt>
    <dgm:pt modelId="{99967BB9-D2D7-40F5-866A-3DDF85A14A4E}" type="pres">
      <dgm:prSet presAssocID="{D7B452EC-685C-4B05-8831-064785613F2A}" presName="circ2" presStyleLbl="vennNode1" presStyleIdx="1" presStyleCnt="3" custLinFactNeighborX="-29893" custLinFactNeighborY="-2903"/>
      <dgm:spPr/>
    </dgm:pt>
    <dgm:pt modelId="{4491D37A-63F7-4885-ADF8-B0F23ECC98BB}" type="pres">
      <dgm:prSet presAssocID="{D7B452EC-685C-4B05-8831-064785613F2A}" presName="circ2Tx" presStyleLbl="revTx" presStyleIdx="0" presStyleCnt="0">
        <dgm:presLayoutVars>
          <dgm:chMax val="0"/>
          <dgm:chPref val="0"/>
          <dgm:bulletEnabled val="1"/>
        </dgm:presLayoutVars>
      </dgm:prSet>
      <dgm:spPr/>
    </dgm:pt>
    <dgm:pt modelId="{F81AFA25-1983-4B9F-B62E-11E7AB84595F}" type="pres">
      <dgm:prSet presAssocID="{2DDB9865-F34B-42B1-A73F-3BCFA4E21965}" presName="circ3" presStyleLbl="vennNode1" presStyleIdx="2" presStyleCnt="3" custLinFactNeighborX="-27644" custLinFactNeighborY="-1580"/>
      <dgm:spPr/>
    </dgm:pt>
    <dgm:pt modelId="{C7328665-618D-41C6-BA47-388701100D27}" type="pres">
      <dgm:prSet presAssocID="{2DDB9865-F34B-42B1-A73F-3BCFA4E21965}" presName="circ3Tx" presStyleLbl="revTx" presStyleIdx="0" presStyleCnt="0">
        <dgm:presLayoutVars>
          <dgm:chMax val="0"/>
          <dgm:chPref val="0"/>
          <dgm:bulletEnabled val="1"/>
        </dgm:presLayoutVars>
      </dgm:prSet>
      <dgm:spPr/>
    </dgm:pt>
  </dgm:ptLst>
  <dgm:cxnLst>
    <dgm:cxn modelId="{0E5EFC71-0C2B-44B2-AC3C-FB46451B46D4}" type="presOf" srcId="{B6482FB3-039F-4AE5-AED5-68004E504033}" destId="{163934F5-44D9-4DBC-9268-23F12D4B77E4}" srcOrd="1" destOrd="0" presId="urn:microsoft.com/office/officeart/2005/8/layout/venn1"/>
    <dgm:cxn modelId="{0096C677-C9B5-4ADA-8444-66947517C618}" type="presOf" srcId="{B6482FB3-039F-4AE5-AED5-68004E504033}" destId="{D36DC8AA-C0D3-402C-AD83-DADA26A5C54B}" srcOrd="0" destOrd="0" presId="urn:microsoft.com/office/officeart/2005/8/layout/venn1"/>
    <dgm:cxn modelId="{1B7EB680-99CE-4D2B-BDFF-5FE9D3A6CFDA}" type="presOf" srcId="{2DDB9865-F34B-42B1-A73F-3BCFA4E21965}" destId="{F81AFA25-1983-4B9F-B62E-11E7AB84595F}" srcOrd="0" destOrd="0" presId="urn:microsoft.com/office/officeart/2005/8/layout/venn1"/>
    <dgm:cxn modelId="{0866AD99-3355-452A-8C6E-B10547452736}" srcId="{8B975EF1-BCDF-48A4-8D54-A1EF0B1BABDF}" destId="{2DDB9865-F34B-42B1-A73F-3BCFA4E21965}" srcOrd="2" destOrd="0" parTransId="{7E67DDD1-0853-424C-8020-9D1920660E6F}" sibTransId="{C61C7276-BF64-461A-BF37-CEC2E66D8FC9}"/>
    <dgm:cxn modelId="{8A2FF99B-C4E1-4B5D-AAB5-6E4280AB8117}" type="presOf" srcId="{D7B452EC-685C-4B05-8831-064785613F2A}" destId="{4491D37A-63F7-4885-ADF8-B0F23ECC98BB}" srcOrd="1" destOrd="0" presId="urn:microsoft.com/office/officeart/2005/8/layout/venn1"/>
    <dgm:cxn modelId="{097F17AA-8BA8-4BB1-875B-A1814ECC4AD4}" type="presOf" srcId="{8B975EF1-BCDF-48A4-8D54-A1EF0B1BABDF}" destId="{1B4CA183-D610-4A5A-8E51-F7F2373BEB8D}" srcOrd="0" destOrd="0" presId="urn:microsoft.com/office/officeart/2005/8/layout/venn1"/>
    <dgm:cxn modelId="{A9E15CB8-3FF7-49DD-8776-D83AE8EE09D8}" type="presOf" srcId="{D7B452EC-685C-4B05-8831-064785613F2A}" destId="{99967BB9-D2D7-40F5-866A-3DDF85A14A4E}" srcOrd="0" destOrd="0" presId="urn:microsoft.com/office/officeart/2005/8/layout/venn1"/>
    <dgm:cxn modelId="{F52C98B8-BB16-41CA-8AFE-ABE805254565}" srcId="{8B975EF1-BCDF-48A4-8D54-A1EF0B1BABDF}" destId="{D7B452EC-685C-4B05-8831-064785613F2A}" srcOrd="1" destOrd="0" parTransId="{8F3FF1AC-FF84-4BE1-85A7-7090B3497F6B}" sibTransId="{92434343-9905-4362-B7FD-27CF5305F478}"/>
    <dgm:cxn modelId="{CF8637C9-38E6-4EF0-9FF8-990941655E02}" srcId="{8B975EF1-BCDF-48A4-8D54-A1EF0B1BABDF}" destId="{B6482FB3-039F-4AE5-AED5-68004E504033}" srcOrd="0" destOrd="0" parTransId="{C4ABB57F-9E7B-475D-BE7E-54F056DBFEB4}" sibTransId="{A4A6989F-9D14-43F6-BE6D-DDEF71B26994}"/>
    <dgm:cxn modelId="{AF4734D4-F132-4F4C-AC21-4CB694989121}" type="presOf" srcId="{2DDB9865-F34B-42B1-A73F-3BCFA4E21965}" destId="{C7328665-618D-41C6-BA47-388701100D27}" srcOrd="1" destOrd="0" presId="urn:microsoft.com/office/officeart/2005/8/layout/venn1"/>
    <dgm:cxn modelId="{2E9EE710-ED16-42F3-B0F7-367204D36025}" type="presParOf" srcId="{1B4CA183-D610-4A5A-8E51-F7F2373BEB8D}" destId="{D36DC8AA-C0D3-402C-AD83-DADA26A5C54B}" srcOrd="0" destOrd="0" presId="urn:microsoft.com/office/officeart/2005/8/layout/venn1"/>
    <dgm:cxn modelId="{93AC2827-292A-455C-96B6-A77100FAD192}" type="presParOf" srcId="{1B4CA183-D610-4A5A-8E51-F7F2373BEB8D}" destId="{163934F5-44D9-4DBC-9268-23F12D4B77E4}" srcOrd="1" destOrd="0" presId="urn:microsoft.com/office/officeart/2005/8/layout/venn1"/>
    <dgm:cxn modelId="{7E682DBD-142A-40A9-AF7B-1F12843339F0}" type="presParOf" srcId="{1B4CA183-D610-4A5A-8E51-F7F2373BEB8D}" destId="{99967BB9-D2D7-40F5-866A-3DDF85A14A4E}" srcOrd="2" destOrd="0" presId="urn:microsoft.com/office/officeart/2005/8/layout/venn1"/>
    <dgm:cxn modelId="{75F7782A-4661-4B20-9214-7661EF348E87}" type="presParOf" srcId="{1B4CA183-D610-4A5A-8E51-F7F2373BEB8D}" destId="{4491D37A-63F7-4885-ADF8-B0F23ECC98BB}" srcOrd="3" destOrd="0" presId="urn:microsoft.com/office/officeart/2005/8/layout/venn1"/>
    <dgm:cxn modelId="{EE9FC427-D003-489F-AB50-48A20F77D1C6}" type="presParOf" srcId="{1B4CA183-D610-4A5A-8E51-F7F2373BEB8D}" destId="{F81AFA25-1983-4B9F-B62E-11E7AB84595F}" srcOrd="4" destOrd="0" presId="urn:microsoft.com/office/officeart/2005/8/layout/venn1"/>
    <dgm:cxn modelId="{B2431310-66BF-4005-8CE3-20D9D7A08690}" type="presParOf" srcId="{1B4CA183-D610-4A5A-8E51-F7F2373BEB8D}" destId="{C7328665-618D-41C6-BA47-388701100D27}" srcOrd="5" destOrd="0" presId="urn:microsoft.com/office/officeart/2005/8/layout/venn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DAD5D48-63E3-4F94-A787-BB4FF5DDD744}">
      <dsp:nvSpPr>
        <dsp:cNvPr id="0" name=""/>
        <dsp:cNvSpPr/>
      </dsp:nvSpPr>
      <dsp:spPr>
        <a:xfrm>
          <a:off x="830627" y="809851"/>
          <a:ext cx="3035439" cy="1054167"/>
        </a:xfrm>
        <a:prstGeom prst="ellipse">
          <a:avLst/>
        </a:prstGeom>
        <a:solidFill>
          <a:schemeClr val="accent1">
            <a:tint val="50000"/>
            <a:alpha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8A441EB6-87E6-4C5F-91F7-6D37EC4557B4}">
      <dsp:nvSpPr>
        <dsp:cNvPr id="0" name=""/>
        <dsp:cNvSpPr/>
      </dsp:nvSpPr>
      <dsp:spPr>
        <a:xfrm>
          <a:off x="2058921" y="3391151"/>
          <a:ext cx="588263" cy="376488"/>
        </a:xfrm>
        <a:prstGeom prst="downArrow">
          <a:avLst/>
        </a:prstGeom>
        <a:solidFill>
          <a:schemeClr val="accent1">
            <a:tint val="6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147BF3C1-3E9A-4140-97B5-81D087E23821}">
      <dsp:nvSpPr>
        <dsp:cNvPr id="0" name=""/>
        <dsp:cNvSpPr/>
      </dsp:nvSpPr>
      <dsp:spPr>
        <a:xfrm>
          <a:off x="941221" y="3692342"/>
          <a:ext cx="2823664" cy="70591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7800" tIns="177800" rIns="177800" bIns="177800" numCol="1" spcCol="1270" anchor="ctr" anchorCtr="0">
          <a:noAutofit/>
        </a:bodyPr>
        <a:lstStyle/>
        <a:p>
          <a:pPr marL="0" lvl="0" indent="0" algn="ctr" defTabSz="1111250">
            <a:lnSpc>
              <a:spcPct val="90000"/>
            </a:lnSpc>
            <a:spcBef>
              <a:spcPct val="0"/>
            </a:spcBef>
            <a:spcAft>
              <a:spcPct val="35000"/>
            </a:spcAft>
            <a:buNone/>
          </a:pPr>
          <a:r>
            <a:rPr lang="en-US" sz="2500" kern="1200" dirty="0"/>
            <a:t>Stress</a:t>
          </a:r>
        </a:p>
      </dsp:txBody>
      <dsp:txXfrm>
        <a:off x="941221" y="3692342"/>
        <a:ext cx="2823664" cy="705916"/>
      </dsp:txXfrm>
    </dsp:sp>
    <dsp:sp modelId="{159EC68A-5FBC-4C2F-ACBF-7F27F32F39AC}">
      <dsp:nvSpPr>
        <dsp:cNvPr id="0" name=""/>
        <dsp:cNvSpPr/>
      </dsp:nvSpPr>
      <dsp:spPr>
        <a:xfrm>
          <a:off x="1934209" y="1945435"/>
          <a:ext cx="1058874" cy="1058874"/>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400050">
            <a:lnSpc>
              <a:spcPct val="90000"/>
            </a:lnSpc>
            <a:spcBef>
              <a:spcPct val="0"/>
            </a:spcBef>
            <a:spcAft>
              <a:spcPct val="35000"/>
            </a:spcAft>
            <a:buNone/>
          </a:pPr>
          <a:r>
            <a:rPr lang="en-US" sz="900" kern="1200" dirty="0"/>
            <a:t>Neighborhood /Physical Environment</a:t>
          </a:r>
        </a:p>
      </dsp:txBody>
      <dsp:txXfrm>
        <a:off x="2089278" y="2100504"/>
        <a:ext cx="748736" cy="748736"/>
      </dsp:txXfrm>
    </dsp:sp>
    <dsp:sp modelId="{1964E882-6955-43C3-B2C1-712D36470C36}">
      <dsp:nvSpPr>
        <dsp:cNvPr id="0" name=""/>
        <dsp:cNvSpPr/>
      </dsp:nvSpPr>
      <dsp:spPr>
        <a:xfrm>
          <a:off x="1294178" y="677928"/>
          <a:ext cx="1058874" cy="1058874"/>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400050">
            <a:lnSpc>
              <a:spcPct val="90000"/>
            </a:lnSpc>
            <a:spcBef>
              <a:spcPct val="0"/>
            </a:spcBef>
            <a:spcAft>
              <a:spcPct val="35000"/>
            </a:spcAft>
            <a:buNone/>
          </a:pPr>
          <a:r>
            <a:rPr lang="en-US" sz="900" kern="1200" dirty="0"/>
            <a:t>Economic Stability</a:t>
          </a:r>
        </a:p>
      </dsp:txBody>
      <dsp:txXfrm>
        <a:off x="1449247" y="832997"/>
        <a:ext cx="748736" cy="748736"/>
      </dsp:txXfrm>
    </dsp:sp>
    <dsp:sp modelId="{2E5E50A3-AC98-4790-8F0F-7AB47B271B98}">
      <dsp:nvSpPr>
        <dsp:cNvPr id="0" name=""/>
        <dsp:cNvSpPr/>
      </dsp:nvSpPr>
      <dsp:spPr>
        <a:xfrm>
          <a:off x="2259841" y="1032971"/>
          <a:ext cx="1043986" cy="1066434"/>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en-US" sz="1200" b="1" kern="1200" dirty="0"/>
            <a:t>Marital Status </a:t>
          </a:r>
        </a:p>
      </dsp:txBody>
      <dsp:txXfrm>
        <a:off x="2412729" y="1189147"/>
        <a:ext cx="738210" cy="754082"/>
      </dsp:txXfrm>
    </dsp:sp>
    <dsp:sp modelId="{31D9AC0E-D17D-41B6-88C8-C2A33AAB8A4F}">
      <dsp:nvSpPr>
        <dsp:cNvPr id="0" name=""/>
        <dsp:cNvSpPr/>
      </dsp:nvSpPr>
      <dsp:spPr>
        <a:xfrm>
          <a:off x="705916" y="708764"/>
          <a:ext cx="3294274" cy="2635419"/>
        </a:xfrm>
        <a:prstGeom prst="funnel">
          <a:avLst/>
        </a:prstGeom>
        <a:solidFill>
          <a:schemeClr val="lt1">
            <a:alpha val="40000"/>
            <a:hueOff val="0"/>
            <a:satOff val="0"/>
            <a:lumOff val="0"/>
            <a:alphaOff val="0"/>
          </a:schemeClr>
        </a:solidFill>
        <a:ln w="6350" cap="flat" cmpd="sng" algn="ctr">
          <a:solidFill>
            <a:schemeClr val="accent1">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36DC8AA-C0D3-402C-AD83-DADA26A5C54B}">
      <dsp:nvSpPr>
        <dsp:cNvPr id="0" name=""/>
        <dsp:cNvSpPr/>
      </dsp:nvSpPr>
      <dsp:spPr>
        <a:xfrm>
          <a:off x="1549911" y="176713"/>
          <a:ext cx="3251200" cy="3251200"/>
        </a:xfrm>
        <a:prstGeom prst="ellipse">
          <a:avLst/>
        </a:prstGeom>
        <a:solidFill>
          <a:schemeClr val="accent1">
            <a:alpha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marL="0" lvl="0" indent="0" algn="ctr" defTabSz="1244600">
            <a:lnSpc>
              <a:spcPct val="90000"/>
            </a:lnSpc>
            <a:spcBef>
              <a:spcPct val="0"/>
            </a:spcBef>
            <a:spcAft>
              <a:spcPct val="35000"/>
            </a:spcAft>
            <a:buNone/>
          </a:pPr>
          <a:r>
            <a:rPr lang="en-US" sz="2800" kern="1200">
              <a:latin typeface="Georgia" panose="02040502050405020303" pitchFamily="18" charset="0"/>
            </a:rPr>
            <a:t>Priority Topics</a:t>
          </a:r>
        </a:p>
        <a:p>
          <a:pPr marL="0" lvl="0" indent="0" algn="ctr" defTabSz="1244600">
            <a:lnSpc>
              <a:spcPct val="90000"/>
            </a:lnSpc>
            <a:spcBef>
              <a:spcPct val="0"/>
            </a:spcBef>
            <a:spcAft>
              <a:spcPct val="35000"/>
            </a:spcAft>
            <a:buNone/>
          </a:pPr>
          <a:r>
            <a:rPr lang="en-US" sz="1400" kern="1200">
              <a:latin typeface="Georgia" panose="02040502050405020303" pitchFamily="18" charset="0"/>
            </a:rPr>
            <a:t>Health Disparities, SDH, APM4, Workforce</a:t>
          </a:r>
        </a:p>
      </dsp:txBody>
      <dsp:txXfrm>
        <a:off x="1983405" y="745673"/>
        <a:ext cx="2384213" cy="1463040"/>
      </dsp:txXfrm>
    </dsp:sp>
    <dsp:sp modelId="{99967BB9-D2D7-40F5-866A-3DDF85A14A4E}">
      <dsp:nvSpPr>
        <dsp:cNvPr id="0" name=""/>
        <dsp:cNvSpPr/>
      </dsp:nvSpPr>
      <dsp:spPr>
        <a:xfrm>
          <a:off x="2639660" y="2005351"/>
          <a:ext cx="3251200" cy="3251200"/>
        </a:xfrm>
        <a:prstGeom prst="ellipse">
          <a:avLst/>
        </a:prstGeom>
        <a:solidFill>
          <a:schemeClr val="accent1">
            <a:alpha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marL="0" lvl="0" indent="0" algn="ctr" defTabSz="1066800">
            <a:lnSpc>
              <a:spcPct val="90000"/>
            </a:lnSpc>
            <a:spcBef>
              <a:spcPct val="0"/>
            </a:spcBef>
            <a:spcAft>
              <a:spcPct val="35000"/>
            </a:spcAft>
            <a:buNone/>
          </a:pPr>
          <a:r>
            <a:rPr lang="en-US" sz="2400" kern="1200">
              <a:latin typeface="Georgia" panose="02040502050405020303" pitchFamily="18" charset="0"/>
            </a:rPr>
            <a:t>Data Capacity</a:t>
          </a:r>
        </a:p>
        <a:p>
          <a:pPr marL="0" lvl="0" indent="0" algn="ctr" defTabSz="1066800">
            <a:lnSpc>
              <a:spcPct val="90000"/>
            </a:lnSpc>
            <a:spcBef>
              <a:spcPct val="0"/>
            </a:spcBef>
            <a:spcAft>
              <a:spcPct val="35000"/>
            </a:spcAft>
            <a:buNone/>
          </a:pPr>
          <a:r>
            <a:rPr lang="en-US" sz="1400" kern="1200">
              <a:latin typeface="Georgia" panose="02040502050405020303" pitchFamily="18" charset="0"/>
            </a:rPr>
            <a:t>Data elements needed, access, analytics,  comparison points, storage, integration,   governance, dissemination ...</a:t>
          </a:r>
        </a:p>
      </dsp:txBody>
      <dsp:txXfrm>
        <a:off x="3633985" y="2845244"/>
        <a:ext cx="1950720" cy="1788160"/>
      </dsp:txXfrm>
    </dsp:sp>
    <dsp:sp modelId="{F81AFA25-1983-4B9F-B62E-11E7AB84595F}">
      <dsp:nvSpPr>
        <dsp:cNvPr id="0" name=""/>
        <dsp:cNvSpPr/>
      </dsp:nvSpPr>
      <dsp:spPr>
        <a:xfrm>
          <a:off x="366496" y="2048364"/>
          <a:ext cx="3251200" cy="3251200"/>
        </a:xfrm>
        <a:prstGeom prst="ellipse">
          <a:avLst/>
        </a:prstGeom>
        <a:solidFill>
          <a:schemeClr val="accent1">
            <a:alpha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marL="0" lvl="0" indent="0" algn="ctr" defTabSz="1244600">
            <a:lnSpc>
              <a:spcPct val="90000"/>
            </a:lnSpc>
            <a:spcBef>
              <a:spcPct val="0"/>
            </a:spcBef>
            <a:spcAft>
              <a:spcPct val="35000"/>
            </a:spcAft>
            <a:buNone/>
          </a:pPr>
          <a:r>
            <a:rPr lang="en-US" sz="2800" kern="1200">
              <a:latin typeface="Georgia" panose="02040502050405020303" pitchFamily="18" charset="0"/>
            </a:rPr>
            <a:t>Audiences and uses</a:t>
          </a:r>
        </a:p>
        <a:p>
          <a:pPr marL="0" lvl="0" indent="0" algn="ctr" defTabSz="1244600">
            <a:lnSpc>
              <a:spcPct val="90000"/>
            </a:lnSpc>
            <a:spcBef>
              <a:spcPct val="0"/>
            </a:spcBef>
            <a:spcAft>
              <a:spcPct val="35000"/>
            </a:spcAft>
            <a:buNone/>
          </a:pPr>
          <a:r>
            <a:rPr lang="en-US" sz="1200" kern="1200">
              <a:latin typeface="Georgia" panose="02040502050405020303" pitchFamily="18" charset="0"/>
            </a:rPr>
            <a:t>NACHC, Workforce Committee, Executive Committee, HRSA, other CHC Medical Directors, BOD, Legislators, </a:t>
          </a:r>
        </a:p>
      </dsp:txBody>
      <dsp:txXfrm>
        <a:off x="672651" y="2888257"/>
        <a:ext cx="1950720" cy="1788160"/>
      </dsp:txXfrm>
    </dsp:sp>
  </dsp:spTree>
</dsp:drawing>
</file>

<file path=ppt/diagrams/layout1.xml><?xml version="1.0" encoding="utf-8"?>
<dgm:layoutDef xmlns:dgm="http://schemas.openxmlformats.org/drawingml/2006/diagram" xmlns:a="http://schemas.openxmlformats.org/drawingml/2006/main" uniqueId="urn:microsoft.com/office/officeart/2005/8/layout/funnel1">
  <dgm:title val=""/>
  <dgm:desc val=""/>
  <dgm:catLst>
    <dgm:cat type="relationship" pri="2000"/>
    <dgm:cat type="process" pri="27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4"/>
      <dgm:resizeHandles val="exact"/>
    </dgm:varLst>
    <dgm:alg type="composite">
      <dgm:param type="ar" val="1.25"/>
    </dgm:alg>
    <dgm:shape xmlns:r="http://schemas.openxmlformats.org/officeDocument/2006/relationships" r:blip="">
      <dgm:adjLst/>
    </dgm:shape>
    <dgm:presOf/>
    <dgm:choose name="Name1">
      <dgm:if name="Name2" axis="ch" ptType="node" func="cnt" op="equ" val="2">
        <dgm:constrLst>
          <dgm:constr type="w" for="ch" forName="ellipse" refType="w" fact="0.645"/>
          <dgm:constr type="h" for="ch" forName="ellipse" refType="h" fact="0.28"/>
          <dgm:constr type="t" for="ch" forName="ellipse" refType="w" fact="0.0275"/>
          <dgm:constr type="l" for="ch" forName="ellipse" refType="w" fact="0.0265"/>
          <dgm:constr type="w" for="ch" forName="arrow1" refType="w" fact="0.125"/>
          <dgm:constr type="h" for="ch" forName="arrow1" refType="h" fact="0.1"/>
          <dgm:constr type="t" for="ch" forName="arrow1" refType="h" fact="0.72"/>
          <dgm:constr type="l" for="ch" forName="arrow1" refType="w" fact="0.2875"/>
          <dgm:constr type="w" for="ch" forName="rectangle" refType="w" fact="0.6"/>
          <dgm:constr type="h" for="ch" forName="rectangle" refType="w" refFor="ch" refForName="rectangle" fact="0.25"/>
          <dgm:constr type="t" for="ch" forName="rectangle" refType="h" fact="0.8"/>
          <dgm:constr type="l" for="ch" forName="rectangle" refType="w" fact="0.05"/>
          <dgm:constr type="w" for="ch" forName="item1" refType="w" fact="0.35"/>
          <dgm:constr type="h" for="ch" forName="item1" refType="w" fact="0.35"/>
          <dgm:constr type="t" for="ch" forName="item1" refType="h" fact="0.05"/>
          <dgm:constr type="l" for="ch" forName="item1" refType="w" fact="0.125"/>
          <dgm:constr type="primFontSz" for="ch" forName="item1" op="equ" val="65"/>
          <dgm:constr type="w" for="ch" forName="funnel" refType="w" fact="0.7"/>
          <dgm:constr type="h" for="ch" forName="funnel" refType="h" fact="0.7"/>
          <dgm:constr type="t" for="ch" forName="funnel"/>
          <dgm:constr type="l" for="ch" forName="funnel"/>
        </dgm:constrLst>
      </dgm:if>
      <dgm:else name="Name3">
        <dgm:constrLst>
          <dgm:constr type="w" for="ch" forName="ellipse" refType="w" fact="0.645"/>
          <dgm:constr type="h" for="ch" forName="ellipse" refType="h" fact="0.28"/>
          <dgm:constr type="t" for="ch" forName="ellipse" refType="w" fact="0.0275"/>
          <dgm:constr type="l" for="ch" forName="ellipse" refType="w" fact="0.0265"/>
          <dgm:constr type="w" for="ch" forName="arrow1" refType="w" fact="0.125"/>
          <dgm:constr type="h" for="ch" forName="arrow1" refType="h" fact="0.1"/>
          <dgm:constr type="t" for="ch" forName="arrow1" refType="h" fact="0.72"/>
          <dgm:constr type="l" for="ch" forName="arrow1" refType="w" fact="0.2875"/>
          <dgm:constr type="w" for="ch" forName="rectangle" refType="w" fact="0.6"/>
          <dgm:constr type="h" for="ch" forName="rectangle" refType="w" refFor="ch" refForName="rectangle" fact="0.25"/>
          <dgm:constr type="t" for="ch" forName="rectangle" refType="h" fact="0.8"/>
          <dgm:constr type="l" for="ch" forName="rectangle" refType="w" fact="0.05"/>
          <dgm:constr type="primFontSz" for="ch" forName="rectangle" val="65"/>
          <dgm:constr type="w" for="ch" forName="item1" refType="w" fact="0.225"/>
          <dgm:constr type="h" for="ch" forName="item1" refType="w" fact="0.225"/>
          <dgm:constr type="t" for="ch" forName="item1" refType="h" fact="0.336"/>
          <dgm:constr type="l" for="ch" forName="item1" refType="w" fact="0.261"/>
          <dgm:constr type="primFontSz" for="ch" forName="item1" val="65"/>
          <dgm:constr type="w" for="ch" forName="item2" refType="w" fact="0.225"/>
          <dgm:constr type="h" for="ch" forName="item2" refType="w" fact="0.225"/>
          <dgm:constr type="t" for="ch" forName="item2" refType="h" fact="0.125"/>
          <dgm:constr type="l" for="ch" forName="item2" refType="w" fact="0.1"/>
          <dgm:constr type="primFontSz" for="ch" forName="item2" refType="primFontSz" refFor="ch" refForName="item1" op="equ"/>
          <dgm:constr type="w" for="ch" forName="item3" refType="w" fact="0.225"/>
          <dgm:constr type="h" for="ch" forName="item3" refType="w" fact="0.225"/>
          <dgm:constr type="t" for="ch" forName="item3" refType="h" fact="0.057"/>
          <dgm:constr type="l" for="ch" forName="item3" refType="w" fact="0.33"/>
          <dgm:constr type="primFontSz" for="ch" forName="item3" refType="primFontSz" refFor="ch" refForName="item1" op="equ"/>
          <dgm:constr type="w" for="ch" forName="funnel" refType="w" fact="0.7"/>
          <dgm:constr type="h" for="ch" forName="funnel" refType="h" fact="0.7"/>
          <dgm:constr type="t" for="ch" forName="funnel"/>
          <dgm:constr type="l" for="ch" forName="funnel"/>
        </dgm:constrLst>
      </dgm:else>
    </dgm:choose>
    <dgm:ruleLst/>
    <dgm:choose name="Name4">
      <dgm:if name="Name5" axis="ch" ptType="node" func="cnt" op="gte" val="1">
        <dgm:layoutNode name="ellipse" styleLbl="trBgShp">
          <dgm:alg type="sp"/>
          <dgm:shape xmlns:r="http://schemas.openxmlformats.org/officeDocument/2006/relationships" type="ellipse" r:blip="">
            <dgm:adjLst/>
          </dgm:shape>
          <dgm:presOf/>
          <dgm:constrLst/>
          <dgm:ruleLst/>
        </dgm:layoutNode>
        <dgm:layoutNode name="arrow1" styleLbl="fgShp">
          <dgm:alg type="sp"/>
          <dgm:shape xmlns:r="http://schemas.openxmlformats.org/officeDocument/2006/relationships" type="downArrow" r:blip="">
            <dgm:adjLst/>
          </dgm:shape>
          <dgm:presOf/>
          <dgm:constrLst/>
          <dgm:ruleLst/>
        </dgm:layoutNode>
        <dgm:layoutNode name="rectangle" styleLbl="revTx">
          <dgm:varLst>
            <dgm:bulletEnabled val="1"/>
          </dgm:varLst>
          <dgm:alg type="tx">
            <dgm:param type="txAnchorHorzCh" val="ctr"/>
          </dgm:alg>
          <dgm:shape xmlns:r="http://schemas.openxmlformats.org/officeDocument/2006/relationships" type="rect" r:blip="">
            <dgm:adjLst/>
          </dgm:shape>
          <dgm:choose name="Name6">
            <dgm:if name="Name7" axis="ch" ptType="node" func="cnt" op="equ" val="1">
              <dgm:presOf axis="ch desOrSelf" ptType="node node" st="1 1" cnt="1 0"/>
            </dgm:if>
            <dgm:if name="Name8" axis="ch" ptType="node" func="cnt" op="equ" val="2">
              <dgm:presOf axis="ch desOrSelf" ptType="node node" st="2 1" cnt="1 0"/>
            </dgm:if>
            <dgm:if name="Name9" axis="ch" ptType="node" func="cnt" op="equ" val="3">
              <dgm:presOf axis="ch desOrSelf" ptType="node node" st="3 1" cnt="1 0"/>
            </dgm:if>
            <dgm:else name="Name10">
              <dgm:presOf axis="ch desOrSelf" ptType="node node" st="4 1" cnt="1 0"/>
            </dgm:else>
          </dgm:choose>
          <dgm:constrLst/>
          <dgm:ruleLst>
            <dgm:rule type="primFontSz" val="5" fact="NaN" max="NaN"/>
          </dgm:ruleLst>
        </dgm:layoutNode>
        <dgm:forEach name="Name11" axis="ch" ptType="node" st="2" cnt="1">
          <dgm:layoutNode name="item1" styleLbl="node1">
            <dgm:varLst>
              <dgm:bulletEnabled val="1"/>
            </dgm:varLst>
            <dgm:alg type="tx">
              <dgm:param type="txAnchorVertCh" val="mid"/>
            </dgm:alg>
            <dgm:shape xmlns:r="http://schemas.openxmlformats.org/officeDocument/2006/relationships" type="ellipse" r:blip="">
              <dgm:adjLst/>
            </dgm:shape>
            <dgm:choose name="Name12">
              <dgm:if name="Name13" axis="root ch" ptType="all node" func="cnt" op="equ" val="1">
                <dgm:presOf/>
              </dgm:if>
              <dgm:if name="Name14" axis="root ch" ptType="all node" func="cnt" op="equ" val="2">
                <dgm:presOf axis="root ch desOrSelf" ptType="all node node" st="1 1 1" cnt="0 1 0"/>
              </dgm:if>
              <dgm:if name="Name15" axis="root ch" ptType="all node" func="cnt" op="equ" val="3">
                <dgm:presOf axis="root ch desOrSelf" ptType="all node node" st="1 2 1" cnt="0 1 0"/>
              </dgm:if>
              <dgm:else name="Name16">
                <dgm:presOf axis="root ch desOrSelf" ptType="all node node" st="1 3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name="Name17" axis="ch" ptType="node" st="3" cnt="1">
          <dgm:layoutNode name="item2" styleLbl="node1">
            <dgm:varLst>
              <dgm:bulletEnabled val="1"/>
            </dgm:varLst>
            <dgm:alg type="tx">
              <dgm:param type="txAnchorVertCh" val="mid"/>
            </dgm:alg>
            <dgm:shape xmlns:r="http://schemas.openxmlformats.org/officeDocument/2006/relationships" type="ellipse" r:blip="">
              <dgm:adjLst/>
            </dgm:shape>
            <dgm:choose name="Name18">
              <dgm:if name="Name19" axis="root ch" ptType="all node" func="cnt" op="equ" val="1">
                <dgm:presOf/>
              </dgm:if>
              <dgm:if name="Name20" axis="root ch" ptType="all node" func="cnt" op="equ" val="2">
                <dgm:presOf/>
              </dgm:if>
              <dgm:if name="Name21" axis="root ch" ptType="all node" func="cnt" op="equ" val="3">
                <dgm:presOf axis="root ch desOrSelf" ptType="all node node" st="1 1 1" cnt="0 1 0"/>
              </dgm:if>
              <dgm:else name="Name22">
                <dgm:presOf axis="root ch desOrSelf" ptType="all node node" st="1 2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name="Name23" axis="ch" ptType="node" st="4" cnt="1">
          <dgm:layoutNode name="item3" styleLbl="node1">
            <dgm:varLst>
              <dgm:bulletEnabled val="1"/>
            </dgm:varLst>
            <dgm:alg type="tx">
              <dgm:param type="txAnchorVertCh" val="mid"/>
            </dgm:alg>
            <dgm:shape xmlns:r="http://schemas.openxmlformats.org/officeDocument/2006/relationships" type="ellipse" r:blip="">
              <dgm:adjLst/>
            </dgm:shape>
            <dgm:choose name="Name24">
              <dgm:if name="Name25" axis="root ch" ptType="all node" func="cnt" op="equ" val="1">
                <dgm:presOf/>
              </dgm:if>
              <dgm:if name="Name26" axis="root ch" ptType="all node" func="cnt" op="equ" val="2">
                <dgm:presOf/>
              </dgm:if>
              <dgm:if name="Name27" axis="root ch" ptType="all node" func="cnt" op="equ" val="3">
                <dgm:presOf/>
              </dgm:if>
              <dgm:else name="Name28">
                <dgm:presOf axis="root ch desOrSelf" ptType="all node node" st="1 1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layoutNode name="funnel" styleLbl="trAlignAcc1">
          <dgm:alg type="sp"/>
          <dgm:shape xmlns:r="http://schemas.openxmlformats.org/officeDocument/2006/relationships" type="funnel" r:blip="">
            <dgm:adjLst/>
          </dgm:shape>
          <dgm:presOf/>
          <dgm:constrLst/>
          <dgm:ruleLst/>
        </dgm:layoutNode>
      </dgm:if>
      <dgm:else name="Name29"/>
    </dgm:choose>
  </dgm:layoutNode>
</dgm:layoutDef>
</file>

<file path=ppt/diagrams/layout2.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b="0" i="0">
                <a:latin typeface="Georgia" panose="02040502050405020303" pitchFamily="18" charset="0"/>
              </a:defRPr>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b="0" i="0">
                <a:latin typeface="Georgia" panose="02040502050405020303" pitchFamily="18" charset="0"/>
              </a:defRPr>
            </a:lvl1pPr>
          </a:lstStyle>
          <a:p>
            <a:fld id="{BCD5476A-C702-7042-915E-313081ECF69E}" type="datetimeFigureOut">
              <a:rPr lang="en-US" smtClean="0"/>
              <a:pPr/>
              <a:t>1/28/2020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b="0" i="0">
                <a:latin typeface="Georgia" panose="02040502050405020303" pitchFamily="18" charset="0"/>
              </a:defRPr>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b="0" i="0">
                <a:latin typeface="Georgia" panose="02040502050405020303" pitchFamily="18" charset="0"/>
              </a:defRPr>
            </a:lvl1pPr>
          </a:lstStyle>
          <a:p>
            <a:fld id="{96D184EB-36C9-5546-88B1-676D4C81E4CB}" type="slidenum">
              <a:rPr lang="en-US" smtClean="0"/>
              <a:pPr/>
              <a:t>‹#›</a:t>
            </a:fld>
            <a:endParaRPr lang="en-US"/>
          </a:p>
        </p:txBody>
      </p:sp>
    </p:spTree>
    <p:extLst>
      <p:ext uri="{BB962C8B-B14F-4D97-AF65-F5344CB8AC3E}">
        <p14:creationId xmlns:p14="http://schemas.microsoft.com/office/powerpoint/2010/main" val="3794063870"/>
      </p:ext>
    </p:extLst>
  </p:cSld>
  <p:clrMap bg1="lt1" tx1="dk1" bg2="lt2" tx2="dk2" accent1="accent1" accent2="accent2" accent3="accent3" accent4="accent4" accent5="accent5" accent6="accent6" hlink="hlink" folHlink="folHlink"/>
  <p:notesStyle>
    <a:lvl1pPr marL="0" algn="l" defTabSz="914400" rtl="0" eaLnBrk="1" latinLnBrk="0" hangingPunct="1">
      <a:defRPr sz="1200" b="0" i="0" kern="1200">
        <a:solidFill>
          <a:schemeClr val="tx1"/>
        </a:solidFill>
        <a:latin typeface="Georgia" panose="02040502050405020303" pitchFamily="18" charset="0"/>
        <a:ea typeface="+mn-ea"/>
        <a:cs typeface="+mn-cs"/>
      </a:defRPr>
    </a:lvl1pPr>
    <a:lvl2pPr marL="457200" algn="l" defTabSz="914400" rtl="0" eaLnBrk="1" latinLnBrk="0" hangingPunct="1">
      <a:defRPr sz="1200" b="0" i="0" kern="1200">
        <a:solidFill>
          <a:schemeClr val="tx1"/>
        </a:solidFill>
        <a:latin typeface="Georgia" panose="02040502050405020303" pitchFamily="18" charset="0"/>
        <a:ea typeface="+mn-ea"/>
        <a:cs typeface="+mn-cs"/>
      </a:defRPr>
    </a:lvl2pPr>
    <a:lvl3pPr marL="914400" algn="l" defTabSz="914400" rtl="0" eaLnBrk="1" latinLnBrk="0" hangingPunct="1">
      <a:defRPr sz="1200" b="0" i="0" kern="1200">
        <a:solidFill>
          <a:schemeClr val="tx1"/>
        </a:solidFill>
        <a:latin typeface="Georgia" panose="02040502050405020303" pitchFamily="18" charset="0"/>
        <a:ea typeface="+mn-ea"/>
        <a:cs typeface="+mn-cs"/>
      </a:defRPr>
    </a:lvl3pPr>
    <a:lvl4pPr marL="1371600" algn="l" defTabSz="914400" rtl="0" eaLnBrk="1" latinLnBrk="0" hangingPunct="1">
      <a:defRPr sz="1200" b="0" i="0" kern="1200">
        <a:solidFill>
          <a:schemeClr val="tx1"/>
        </a:solidFill>
        <a:latin typeface="Georgia" panose="02040502050405020303" pitchFamily="18" charset="0"/>
        <a:ea typeface="+mn-ea"/>
        <a:cs typeface="+mn-cs"/>
      </a:defRPr>
    </a:lvl4pPr>
    <a:lvl5pPr marL="1828800" algn="l" defTabSz="914400" rtl="0" eaLnBrk="1" latinLnBrk="0" hangingPunct="1">
      <a:defRPr sz="1200" b="0" i="0" kern="1200">
        <a:solidFill>
          <a:schemeClr val="tx1"/>
        </a:solidFill>
        <a:latin typeface="Georgia" panose="02040502050405020303"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
        <p:cNvGrpSpPr/>
        <p:nvPr/>
      </p:nvGrpSpPr>
      <p:grpSpPr>
        <a:xfrm>
          <a:off x="0" y="0"/>
          <a:ext cx="0" cy="0"/>
          <a:chOff x="0" y="0"/>
          <a:chExt cx="0" cy="0"/>
        </a:xfrm>
      </p:grpSpPr>
      <p:sp>
        <p:nvSpPr>
          <p:cNvPr id="55" name="Google Shape;55;g35f391192_0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6" name="Google Shape;56;g35f391192_0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24590702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It is difficult to glean some of these more specific measures from the broader domains or constructs that social needs screening tools cover. </a:t>
            </a:r>
          </a:p>
        </p:txBody>
      </p:sp>
      <p:sp>
        <p:nvSpPr>
          <p:cNvPr id="4" name="Slide Number Placeholder 3"/>
          <p:cNvSpPr>
            <a:spLocks noGrp="1"/>
          </p:cNvSpPr>
          <p:nvPr>
            <p:ph type="sldNum" sz="quarter" idx="5"/>
          </p:nvPr>
        </p:nvSpPr>
        <p:spPr/>
        <p:txBody>
          <a:bodyPr/>
          <a:lstStyle/>
          <a:p>
            <a:fld id="{96D184EB-36C9-5546-88B1-676D4C81E4CB}" type="slidenum">
              <a:rPr lang="en-US" smtClean="0"/>
              <a:pPr/>
              <a:t>11</a:t>
            </a:fld>
            <a:endParaRPr lang="en-US"/>
          </a:p>
        </p:txBody>
      </p:sp>
    </p:spTree>
    <p:extLst>
      <p:ext uri="{BB962C8B-B14F-4D97-AF65-F5344CB8AC3E}">
        <p14:creationId xmlns:p14="http://schemas.microsoft.com/office/powerpoint/2010/main" val="422840401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These risk factors may fall under multiple domains or constructs. How do we know that the domain or construct we are measuring on a Social Needs survey is the one that is contributing the most to the risk factors for disease?</a:t>
            </a:r>
          </a:p>
        </p:txBody>
      </p:sp>
      <p:sp>
        <p:nvSpPr>
          <p:cNvPr id="4" name="Slide Number Placeholder 3"/>
          <p:cNvSpPr>
            <a:spLocks noGrp="1"/>
          </p:cNvSpPr>
          <p:nvPr>
            <p:ph type="sldNum" sz="quarter" idx="5"/>
          </p:nvPr>
        </p:nvSpPr>
        <p:spPr/>
        <p:txBody>
          <a:bodyPr/>
          <a:lstStyle/>
          <a:p>
            <a:fld id="{96D184EB-36C9-5546-88B1-676D4C81E4CB}" type="slidenum">
              <a:rPr lang="en-US" smtClean="0"/>
              <a:pPr/>
              <a:t>13</a:t>
            </a:fld>
            <a:endParaRPr lang="en-US"/>
          </a:p>
        </p:txBody>
      </p:sp>
    </p:spTree>
    <p:extLst>
      <p:ext uri="{BB962C8B-B14F-4D97-AF65-F5344CB8AC3E}">
        <p14:creationId xmlns:p14="http://schemas.microsoft.com/office/powerpoint/2010/main" val="324243759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These impacts tell us that thinking about things like food security may not be necessarily enough. Should we be asking ourselves if the concept of food security is itself a biased construct? A family tradition of cooking, cooking skills, or time to cook may be a much more important lens for thinking about care plans. When we look at the impact's social needs on Diabetes, for instance, we see that people who are more engaged in Hispanic or Asian culture are less likely to develop or better able to control their disease. </a:t>
            </a:r>
            <a:r>
              <a:rPr lang="en-US" b="1" dirty="0"/>
              <a:t>Insert poll – How would you interpret this evidence based on what you know about the make-up of your clinic's population?</a:t>
            </a:r>
          </a:p>
        </p:txBody>
      </p:sp>
      <p:sp>
        <p:nvSpPr>
          <p:cNvPr id="4" name="Slide Number Placeholder 3"/>
          <p:cNvSpPr>
            <a:spLocks noGrp="1"/>
          </p:cNvSpPr>
          <p:nvPr>
            <p:ph type="sldNum" sz="quarter" idx="5"/>
          </p:nvPr>
        </p:nvSpPr>
        <p:spPr/>
        <p:txBody>
          <a:bodyPr/>
          <a:lstStyle/>
          <a:p>
            <a:fld id="{96D184EB-36C9-5546-88B1-676D4C81E4CB}" type="slidenum">
              <a:rPr lang="en-US" smtClean="0"/>
              <a:pPr/>
              <a:t>14</a:t>
            </a:fld>
            <a:endParaRPr lang="en-US"/>
          </a:p>
        </p:txBody>
      </p:sp>
    </p:spTree>
    <p:extLst>
      <p:ext uri="{BB962C8B-B14F-4D97-AF65-F5344CB8AC3E}">
        <p14:creationId xmlns:p14="http://schemas.microsoft.com/office/powerpoint/2010/main" val="315773780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When we start to collect data we can develop our own models of how we think these factors are interrelated in order to draw a more clear picture of which one is most important to address in our community using a social needs survey. For example, in both of these models, Insurance status is a major factor in both diabetes development and control. While this may seem obvious, it is important to note that it is not completely independent of other factors. Addressing other SDH needs like discrimination or stress, in addition to insurance status, may be the most effective plan for reducing poor population health outcomes. </a:t>
            </a:r>
          </a:p>
        </p:txBody>
      </p:sp>
      <p:sp>
        <p:nvSpPr>
          <p:cNvPr id="4" name="Slide Number Placeholder 3"/>
          <p:cNvSpPr>
            <a:spLocks noGrp="1"/>
          </p:cNvSpPr>
          <p:nvPr>
            <p:ph type="sldNum" sz="quarter" idx="5"/>
          </p:nvPr>
        </p:nvSpPr>
        <p:spPr/>
        <p:txBody>
          <a:bodyPr/>
          <a:lstStyle/>
          <a:p>
            <a:fld id="{96D184EB-36C9-5546-88B1-676D4C81E4CB}" type="slidenum">
              <a:rPr lang="en-US" smtClean="0"/>
              <a:pPr/>
              <a:t>15</a:t>
            </a:fld>
            <a:endParaRPr lang="en-US"/>
          </a:p>
        </p:txBody>
      </p:sp>
    </p:spTree>
    <p:extLst>
      <p:ext uri="{BB962C8B-B14F-4D97-AF65-F5344CB8AC3E}">
        <p14:creationId xmlns:p14="http://schemas.microsoft.com/office/powerpoint/2010/main" val="250739851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7"/>
        <p:cNvGrpSpPr/>
        <p:nvPr/>
      </p:nvGrpSpPr>
      <p:grpSpPr>
        <a:xfrm>
          <a:off x="0" y="0"/>
          <a:ext cx="0" cy="0"/>
          <a:chOff x="0" y="0"/>
          <a:chExt cx="0" cy="0"/>
        </a:xfrm>
      </p:grpSpPr>
      <p:sp>
        <p:nvSpPr>
          <p:cNvPr id="78" name="Google Shape;78;g35f391192_0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9" name="Google Shape;79;g35f391192_0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 question for providers and community health centers is how to mind the gaps between evidence-based practice and social needs surveys. Is the data you need still collected in your EHR and can it be added to a report? If this data is not collected in your EHR, how important is it to get it and how do you propose to collect it at the patient level? There are other, harder to define measures, that are missing as well. In other words, it is just as important to look at the social factors and social needs of those without the disease in order to discover what the fundamental issues are for our specific populations. Minding the gaps is a case for systematic, comprehensive social needs screenings regardless of whether your clinic can currently or individually address the needs of your patients. The data is the important first step in closing the gaps of social needs in order to improve population health outcomes. </a:t>
            </a:r>
          </a:p>
          <a:p>
            <a:pPr marL="0" lvl="0" indent="0" algn="l" rtl="0">
              <a:spcBef>
                <a:spcPts val="0"/>
              </a:spcBef>
              <a:spcAft>
                <a:spcPts val="0"/>
              </a:spcAft>
              <a:buNone/>
            </a:pPr>
            <a:endParaRPr dirty="0"/>
          </a:p>
        </p:txBody>
      </p:sp>
    </p:spTree>
    <p:extLst>
      <p:ext uri="{BB962C8B-B14F-4D97-AF65-F5344CB8AC3E}">
        <p14:creationId xmlns:p14="http://schemas.microsoft.com/office/powerpoint/2010/main" val="38917063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Causal models are complex and interrelated. A cause is termed sufficient when it is inevitable/certainty produces or initiates a disease. Sufficient means a combination of factors that are often interrelated and consist of multiple components. The aim of developing a good social disparities surveillance program is to identify the components that contribute to disease, the amount of influence/dose that factors on the development or control of the disease, and ways in which the influence of those components can be mitigated or removed in the clinic. The causal model for your clinic's population may look different than the causal model for other populations. For example, pollution may play a larger role in the development of lung diseases than smoking does in your area. </a:t>
            </a:r>
          </a:p>
        </p:txBody>
      </p:sp>
      <p:sp>
        <p:nvSpPr>
          <p:cNvPr id="4" name="Slide Number Placeholder 3"/>
          <p:cNvSpPr>
            <a:spLocks noGrp="1"/>
          </p:cNvSpPr>
          <p:nvPr>
            <p:ph type="sldNum" sz="quarter" idx="10"/>
          </p:nvPr>
        </p:nvSpPr>
        <p:spPr/>
        <p:txBody>
          <a:bodyPr/>
          <a:lstStyle/>
          <a:p>
            <a:fld id="{96D184EB-36C9-5546-88B1-676D4C81E4CB}" type="slidenum">
              <a:rPr lang="en-US" smtClean="0"/>
              <a:pPr/>
              <a:t>17</a:t>
            </a:fld>
            <a:endParaRPr lang="en-US"/>
          </a:p>
        </p:txBody>
      </p:sp>
    </p:spTree>
    <p:extLst>
      <p:ext uri="{BB962C8B-B14F-4D97-AF65-F5344CB8AC3E}">
        <p14:creationId xmlns:p14="http://schemas.microsoft.com/office/powerpoint/2010/main" val="196547557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Thinking back to slide 15 we see how this literature review can a) inform us of the most studied or most important factors in disease control, b) design screening that focus on factors instead of populations (insurance status and depression for all patients), and c) implement an intervention based on survey findings with those who have specific diseases. These literature reviews may also help quantify needs for increased capacity such as staffing, data analytics, data elements/storage/workflow or demonstrate readiness for participation in projects.</a:t>
            </a:r>
          </a:p>
        </p:txBody>
      </p:sp>
      <p:sp>
        <p:nvSpPr>
          <p:cNvPr id="4" name="Slide Number Placeholder 3"/>
          <p:cNvSpPr>
            <a:spLocks noGrp="1"/>
          </p:cNvSpPr>
          <p:nvPr>
            <p:ph type="sldNum" sz="quarter" idx="5"/>
          </p:nvPr>
        </p:nvSpPr>
        <p:spPr/>
        <p:txBody>
          <a:bodyPr/>
          <a:lstStyle/>
          <a:p>
            <a:fld id="{96D184EB-36C9-5546-88B1-676D4C81E4CB}" type="slidenum">
              <a:rPr lang="en-US" smtClean="0"/>
              <a:pPr/>
              <a:t>18</a:t>
            </a:fld>
            <a:endParaRPr lang="en-US"/>
          </a:p>
        </p:txBody>
      </p:sp>
    </p:spTree>
    <p:extLst>
      <p:ext uri="{BB962C8B-B14F-4D97-AF65-F5344CB8AC3E}">
        <p14:creationId xmlns:p14="http://schemas.microsoft.com/office/powerpoint/2010/main" val="74447686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Here is a more specific example of how we can accomplish a reduction in reporting burden and an increase in strategic data collection. In discussion around the HR metrics collection, for example, we have had little discussion about other areas in which we also collect staffing information. Instead, the conversation has focused on how many variables should be collected. As you can see from this example, a reduction in the number of variable in one collection effort doesn’t necessarily reduce the overall collection burden all that much. A better approach is to focus on consolidating the variables for “staff” from all areas of work into one collection effort. By using random and PPS sampling we can further reduce the report burden. In this example, Dental and Opioid measures would only be filled out for clinical measures, not for staff measures, reducing the need to pass another report to HR staff every 6 months. We don’t need to ask how many Dentists have been hired exactly; by collecting hire and separation dates, we can estimate how many new staff were hired within the period that a new operatory was built. When we compare the estimates of new staff in a certain period to new patients within that same period (from Dental clinical measures) we can then describe whether there was and increase or decrease in ‘capacity’. </a:t>
            </a:r>
          </a:p>
        </p:txBody>
      </p:sp>
      <p:sp>
        <p:nvSpPr>
          <p:cNvPr id="4" name="Slide Number Placeholder 3"/>
          <p:cNvSpPr>
            <a:spLocks noGrp="1"/>
          </p:cNvSpPr>
          <p:nvPr>
            <p:ph type="sldNum" sz="quarter" idx="5"/>
          </p:nvPr>
        </p:nvSpPr>
        <p:spPr/>
        <p:txBody>
          <a:bodyPr/>
          <a:lstStyle/>
          <a:p>
            <a:fld id="{96D184EB-36C9-5546-88B1-676D4C81E4CB}" type="slidenum">
              <a:rPr lang="en-US" smtClean="0"/>
              <a:pPr/>
              <a:t>19</a:t>
            </a:fld>
            <a:endParaRPr lang="en-US"/>
          </a:p>
        </p:txBody>
      </p:sp>
    </p:spTree>
    <p:extLst>
      <p:ext uri="{BB962C8B-B14F-4D97-AF65-F5344CB8AC3E}">
        <p14:creationId xmlns:p14="http://schemas.microsoft.com/office/powerpoint/2010/main" val="249225808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latin typeface="Georgia"/>
              </a:rPr>
              <a:t>Part of increasing our internal capacity includes make “core” CHC data available to everyone in the office. This might include things like information from our environmental scan and some UDS questions. Deciding what other easily accessible information we might want to know about our CHCs is also important, this might include things like who is submitting to the state HIE and who is exchanging information – things we don’t necessarily have to ask our CHC’s about but can find out on our own. Finally, we should develop a set of questions that we want to ask our CHC’s directly about their data capacity. We might use these questions to update our environmental scan or as the basis for a new or revised data collection effort. Our strategy is to move this data to more sharable formats like Access or </a:t>
            </a:r>
            <a:r>
              <a:rPr lang="en-US" dirty="0" err="1">
                <a:latin typeface="Georgia"/>
              </a:rPr>
              <a:t>Airtable</a:t>
            </a:r>
            <a:r>
              <a:rPr lang="en-US" dirty="0">
                <a:latin typeface="Georgia"/>
              </a:rPr>
              <a:t>. </a:t>
            </a:r>
            <a:endParaRPr lang="en-US" dirty="0"/>
          </a:p>
        </p:txBody>
      </p:sp>
      <p:sp>
        <p:nvSpPr>
          <p:cNvPr id="4" name="Slide Number Placeholder 3"/>
          <p:cNvSpPr>
            <a:spLocks noGrp="1"/>
          </p:cNvSpPr>
          <p:nvPr>
            <p:ph type="sldNum" sz="quarter" idx="5"/>
          </p:nvPr>
        </p:nvSpPr>
        <p:spPr/>
        <p:txBody>
          <a:bodyPr/>
          <a:lstStyle/>
          <a:p>
            <a:fld id="{96D184EB-36C9-5546-88B1-676D4C81E4CB}" type="slidenum">
              <a:rPr lang="en-US" smtClean="0"/>
              <a:pPr/>
              <a:t>20</a:t>
            </a:fld>
            <a:endParaRPr lang="en-US"/>
          </a:p>
        </p:txBody>
      </p:sp>
    </p:spTree>
    <p:extLst>
      <p:ext uri="{BB962C8B-B14F-4D97-AF65-F5344CB8AC3E}">
        <p14:creationId xmlns:p14="http://schemas.microsoft.com/office/powerpoint/2010/main" val="177985284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7"/>
        <p:cNvGrpSpPr/>
        <p:nvPr/>
      </p:nvGrpSpPr>
      <p:grpSpPr>
        <a:xfrm>
          <a:off x="0" y="0"/>
          <a:ext cx="0" cy="0"/>
          <a:chOff x="0" y="0"/>
          <a:chExt cx="0" cy="0"/>
        </a:xfrm>
      </p:grpSpPr>
      <p:sp>
        <p:nvSpPr>
          <p:cNvPr id="78" name="Google Shape;78;g35f391192_0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9" name="Google Shape;79;g35f391192_0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49453427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latin typeface="Calibri"/>
                <a:cs typeface="Calibri"/>
              </a:rPr>
              <a:t>Compliments of Hannah</a:t>
            </a:r>
          </a:p>
        </p:txBody>
      </p:sp>
      <p:sp>
        <p:nvSpPr>
          <p:cNvPr id="4" name="Slide Number Placeholder 3"/>
          <p:cNvSpPr>
            <a:spLocks noGrp="1"/>
          </p:cNvSpPr>
          <p:nvPr>
            <p:ph type="sldNum" sz="quarter" idx="5"/>
          </p:nvPr>
        </p:nvSpPr>
        <p:spPr/>
        <p:txBody>
          <a:bodyPr/>
          <a:lstStyle/>
          <a:p>
            <a:fld id="{96D184EB-36C9-5546-88B1-676D4C81E4CB}" type="slidenum">
              <a:rPr lang="en-US" smtClean="0"/>
              <a:pPr/>
              <a:t>3</a:t>
            </a:fld>
            <a:endParaRPr lang="en-US"/>
          </a:p>
        </p:txBody>
      </p:sp>
    </p:spTree>
    <p:extLst>
      <p:ext uri="{BB962C8B-B14F-4D97-AF65-F5344CB8AC3E}">
        <p14:creationId xmlns:p14="http://schemas.microsoft.com/office/powerpoint/2010/main" val="121754781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Reporting is just one part of a data strategy. Analysis is another important part and serves a different function than reporting, although both require data as an input and have an action as an outcome. This is an example of how report and analysis are different from each other. </a:t>
            </a:r>
          </a:p>
        </p:txBody>
      </p:sp>
      <p:sp>
        <p:nvSpPr>
          <p:cNvPr id="4" name="Slide Number Placeholder 3"/>
          <p:cNvSpPr>
            <a:spLocks noGrp="1"/>
          </p:cNvSpPr>
          <p:nvPr>
            <p:ph type="sldNum" sz="quarter" idx="5"/>
          </p:nvPr>
        </p:nvSpPr>
        <p:spPr/>
        <p:txBody>
          <a:bodyPr/>
          <a:lstStyle/>
          <a:p>
            <a:fld id="{96D184EB-36C9-5546-88B1-676D4C81E4CB}" type="slidenum">
              <a:rPr lang="en-US" smtClean="0"/>
              <a:pPr/>
              <a:t>22</a:t>
            </a:fld>
            <a:endParaRPr lang="en-US"/>
          </a:p>
        </p:txBody>
      </p:sp>
    </p:spTree>
    <p:extLst>
      <p:ext uri="{BB962C8B-B14F-4D97-AF65-F5344CB8AC3E}">
        <p14:creationId xmlns:p14="http://schemas.microsoft.com/office/powerpoint/2010/main" val="363562682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Why did we choose 2016 UDS data? Because 2016 was a relatively stable year in terms of confounders. This will provide us with the best information on expected magnitudes of differences assuming the best access to care, insurance and stable measures. How can we use UDS in the future to address these initiatives? We can use the same methods for each year of UDS data to determine if each health center has met the QI initiative and if the health centers in WA as a whole have met the goals of the initiative. We can use this data to determine what SDoH factors might be more common among racial or ethnic groups that will help with culturally competent care. </a:t>
            </a:r>
          </a:p>
        </p:txBody>
      </p:sp>
      <p:sp>
        <p:nvSpPr>
          <p:cNvPr id="4" name="Slide Number Placeholder 3"/>
          <p:cNvSpPr>
            <a:spLocks noGrp="1"/>
          </p:cNvSpPr>
          <p:nvPr>
            <p:ph type="sldNum" sz="quarter" idx="5"/>
          </p:nvPr>
        </p:nvSpPr>
        <p:spPr/>
        <p:txBody>
          <a:bodyPr/>
          <a:lstStyle/>
          <a:p>
            <a:fld id="{96D184EB-36C9-5546-88B1-676D4C81E4CB}" type="slidenum">
              <a:rPr lang="en-US" smtClean="0"/>
              <a:pPr/>
              <a:t>4</a:t>
            </a:fld>
            <a:endParaRPr lang="en-US"/>
          </a:p>
        </p:txBody>
      </p:sp>
    </p:spTree>
    <p:extLst>
      <p:ext uri="{BB962C8B-B14F-4D97-AF65-F5344CB8AC3E}">
        <p14:creationId xmlns:p14="http://schemas.microsoft.com/office/powerpoint/2010/main" val="87724882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Are our findings consistent with national findings? Yes, although some questions about disparities remain. For example, in WA Asian Americans were more likely to have a diagnosis of diabetes but they were also more likely to have better control. American Indians/Alaska Natives were more likely to have a diagnosis of diabetes but fared better in terms of control at non-native clinics. While this is possible a data artifact, we should also consider the possibility that Native Americans/Alaska Natives being served </a:t>
            </a:r>
            <a:r>
              <a:rPr lang="en-US" dirty="0">
                <a:solidFill>
                  <a:srgbClr val="FF0000"/>
                </a:solidFill>
              </a:rPr>
              <a:t>at INH </a:t>
            </a:r>
            <a:r>
              <a:rPr lang="en-US" dirty="0"/>
              <a:t>clinics are more complex and have different SDoH risk factors that contribute to their health outcomes. </a:t>
            </a:r>
          </a:p>
        </p:txBody>
      </p:sp>
      <p:sp>
        <p:nvSpPr>
          <p:cNvPr id="4" name="Slide Number Placeholder 3"/>
          <p:cNvSpPr>
            <a:spLocks noGrp="1"/>
          </p:cNvSpPr>
          <p:nvPr>
            <p:ph type="sldNum" sz="quarter" idx="5"/>
          </p:nvPr>
        </p:nvSpPr>
        <p:spPr/>
        <p:txBody>
          <a:bodyPr/>
          <a:lstStyle/>
          <a:p>
            <a:fld id="{96D184EB-36C9-5546-88B1-676D4C81E4CB}" type="slidenum">
              <a:rPr lang="en-US" smtClean="0"/>
              <a:pPr/>
              <a:t>5</a:t>
            </a:fld>
            <a:endParaRPr lang="en-US"/>
          </a:p>
        </p:txBody>
      </p:sp>
    </p:spTree>
    <p:extLst>
      <p:ext uri="{BB962C8B-B14F-4D97-AF65-F5344CB8AC3E}">
        <p14:creationId xmlns:p14="http://schemas.microsoft.com/office/powerpoint/2010/main" val="131114172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t>We have been developing a data strategy in order to operationalize a core function identified in the boards strategic plan, to address questions our organization wishes to answer and to identify areas for improvement. </a:t>
            </a:r>
          </a:p>
          <a:p>
            <a:endParaRPr lang="en-US" sz="1200" dirty="0"/>
          </a:p>
          <a:p>
            <a:r>
              <a:rPr lang="en-US" sz="1200" dirty="0"/>
              <a:t>A data strategy connects specifics, for instance. ‘</a:t>
            </a:r>
            <a:r>
              <a:rPr lang="en-US" sz="1200" i="1" dirty="0"/>
              <a:t>what measure should I use to track opioid prescription</a:t>
            </a:r>
            <a:r>
              <a:rPr lang="en-US" sz="1200" dirty="0"/>
              <a:t>’ with overarching considerations ‘</a:t>
            </a:r>
            <a:r>
              <a:rPr lang="en-US" sz="1200" i="1" dirty="0"/>
              <a:t>how does that support organizational goals or objectives. </a:t>
            </a:r>
            <a:r>
              <a:rPr lang="en-US" sz="1200" i="0" dirty="0"/>
              <a:t>A good data collection effort should always start with a question that is specific and measurable. </a:t>
            </a:r>
          </a:p>
        </p:txBody>
      </p:sp>
      <p:sp>
        <p:nvSpPr>
          <p:cNvPr id="4" name="Slide Number Placeholder 3"/>
          <p:cNvSpPr>
            <a:spLocks noGrp="1"/>
          </p:cNvSpPr>
          <p:nvPr>
            <p:ph type="sldNum" sz="quarter" idx="10"/>
          </p:nvPr>
        </p:nvSpPr>
        <p:spPr/>
        <p:txBody>
          <a:bodyPr/>
          <a:lstStyle/>
          <a:p>
            <a:fld id="{96D184EB-36C9-5546-88B1-676D4C81E4CB}" type="slidenum">
              <a:rPr lang="en-US" smtClean="0"/>
              <a:pPr/>
              <a:t>6</a:t>
            </a:fld>
            <a:endParaRPr lang="en-US"/>
          </a:p>
        </p:txBody>
      </p:sp>
    </p:spTree>
    <p:extLst>
      <p:ext uri="{BB962C8B-B14F-4D97-AF65-F5344CB8AC3E}">
        <p14:creationId xmlns:p14="http://schemas.microsoft.com/office/powerpoint/2010/main" val="370376718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Data Analytics has been identified as a “Core Function” in The Association’s Strategic Framework. That means that Data Analytics and improvement touches all areas of work the Association does.  The idea behind operationalizing this core function is that we can build long-term capacity within our organization. </a:t>
            </a:r>
          </a:p>
        </p:txBody>
      </p:sp>
      <p:sp>
        <p:nvSpPr>
          <p:cNvPr id="4" name="Slide Number Placeholder 3"/>
          <p:cNvSpPr>
            <a:spLocks noGrp="1"/>
          </p:cNvSpPr>
          <p:nvPr>
            <p:ph type="sldNum" sz="quarter" idx="5"/>
          </p:nvPr>
        </p:nvSpPr>
        <p:spPr/>
        <p:txBody>
          <a:bodyPr/>
          <a:lstStyle/>
          <a:p>
            <a:fld id="{96D184EB-36C9-5546-88B1-676D4C81E4CB}" type="slidenum">
              <a:rPr lang="en-US" smtClean="0"/>
              <a:pPr/>
              <a:t>7</a:t>
            </a:fld>
            <a:endParaRPr lang="en-US"/>
          </a:p>
        </p:txBody>
      </p:sp>
    </p:spTree>
    <p:extLst>
      <p:ext uri="{BB962C8B-B14F-4D97-AF65-F5344CB8AC3E}">
        <p14:creationId xmlns:p14="http://schemas.microsoft.com/office/powerpoint/2010/main" val="414624953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is an overview of Kaisers research on construct validity for SDH screening tools. While it demonstrates that PRAPARE is one of the more comprehensive and valid tools available. However, as we will see no single SDH screening tool currently covers all the risk factors being researched </a:t>
            </a:r>
          </a:p>
        </p:txBody>
      </p:sp>
      <p:sp>
        <p:nvSpPr>
          <p:cNvPr id="4" name="Slide Number Placeholder 3"/>
          <p:cNvSpPr>
            <a:spLocks noGrp="1"/>
          </p:cNvSpPr>
          <p:nvPr>
            <p:ph type="sldNum" sz="quarter" idx="5"/>
          </p:nvPr>
        </p:nvSpPr>
        <p:spPr/>
        <p:txBody>
          <a:bodyPr/>
          <a:lstStyle/>
          <a:p>
            <a:fld id="{96D184EB-36C9-5546-88B1-676D4C81E4CB}" type="slidenum">
              <a:rPr lang="en-US" smtClean="0"/>
              <a:pPr/>
              <a:t>8</a:t>
            </a:fld>
            <a:endParaRPr lang="en-US"/>
          </a:p>
        </p:txBody>
      </p:sp>
    </p:spTree>
    <p:extLst>
      <p:ext uri="{BB962C8B-B14F-4D97-AF65-F5344CB8AC3E}">
        <p14:creationId xmlns:p14="http://schemas.microsoft.com/office/powerpoint/2010/main" val="405380255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Tools found in our Hypertension literature review included some uncommon ones like WHO Steps, social needs surveys specifically developed for studies, surveys specific to populations of interest, and tools for measuring stress or depression specifically. </a:t>
            </a:r>
          </a:p>
        </p:txBody>
      </p:sp>
      <p:sp>
        <p:nvSpPr>
          <p:cNvPr id="4" name="Slide Number Placeholder 3"/>
          <p:cNvSpPr>
            <a:spLocks noGrp="1"/>
          </p:cNvSpPr>
          <p:nvPr>
            <p:ph type="sldNum" sz="quarter" idx="5"/>
          </p:nvPr>
        </p:nvSpPr>
        <p:spPr/>
        <p:txBody>
          <a:bodyPr/>
          <a:lstStyle/>
          <a:p>
            <a:fld id="{96D184EB-36C9-5546-88B1-676D4C81E4CB}" type="slidenum">
              <a:rPr lang="en-US" smtClean="0"/>
              <a:pPr/>
              <a:t>9</a:t>
            </a:fld>
            <a:endParaRPr lang="en-US"/>
          </a:p>
        </p:txBody>
      </p:sp>
    </p:spTree>
    <p:extLst>
      <p:ext uri="{BB962C8B-B14F-4D97-AF65-F5344CB8AC3E}">
        <p14:creationId xmlns:p14="http://schemas.microsoft.com/office/powerpoint/2010/main" val="213524925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Domains covered by the most common tools (WHO Steps and PROMIS) compared with PRAPARE. </a:t>
            </a:r>
          </a:p>
        </p:txBody>
      </p:sp>
      <p:sp>
        <p:nvSpPr>
          <p:cNvPr id="4" name="Slide Number Placeholder 3"/>
          <p:cNvSpPr>
            <a:spLocks noGrp="1"/>
          </p:cNvSpPr>
          <p:nvPr>
            <p:ph type="sldNum" sz="quarter" idx="5"/>
          </p:nvPr>
        </p:nvSpPr>
        <p:spPr/>
        <p:txBody>
          <a:bodyPr/>
          <a:lstStyle/>
          <a:p>
            <a:fld id="{96D184EB-36C9-5546-88B1-676D4C81E4CB}" type="slidenum">
              <a:rPr lang="en-US" smtClean="0"/>
              <a:pPr/>
              <a:t>10</a:t>
            </a:fld>
            <a:endParaRPr lang="en-US"/>
          </a:p>
        </p:txBody>
      </p:sp>
    </p:spTree>
    <p:extLst>
      <p:ext uri="{BB962C8B-B14F-4D97-AF65-F5344CB8AC3E}">
        <p14:creationId xmlns:p14="http://schemas.microsoft.com/office/powerpoint/2010/main" val="256413802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6" name="Google Shape;23;p5">
            <a:extLst>
              <a:ext uri="{FF2B5EF4-FFF2-40B4-BE49-F238E27FC236}">
                <a16:creationId xmlns:a16="http://schemas.microsoft.com/office/drawing/2014/main" id="{7D0D9B06-005A-C74A-8865-ED85BF716A09}"/>
              </a:ext>
            </a:extLst>
          </p:cNvPr>
          <p:cNvSpPr/>
          <p:nvPr userDrawn="1"/>
        </p:nvSpPr>
        <p:spPr>
          <a:xfrm>
            <a:off x="346601" y="365700"/>
            <a:ext cx="11498833" cy="6126600"/>
          </a:xfrm>
          <a:custGeom>
            <a:avLst/>
            <a:gdLst/>
            <a:ahLst/>
            <a:cxnLst/>
            <a:rect l="l" t="t" r="r" b="b"/>
            <a:pathLst>
              <a:path w="344965" h="183798" extrusionOk="0">
                <a:moveTo>
                  <a:pt x="114070" y="38"/>
                </a:moveTo>
                <a:lnTo>
                  <a:pt x="0" y="0"/>
                </a:lnTo>
                <a:lnTo>
                  <a:pt x="0" y="183798"/>
                </a:lnTo>
                <a:lnTo>
                  <a:pt x="344965" y="183798"/>
                </a:lnTo>
                <a:lnTo>
                  <a:pt x="344965" y="0"/>
                </a:lnTo>
                <a:lnTo>
                  <a:pt x="231506" y="0"/>
                </a:lnTo>
              </a:path>
            </a:pathLst>
          </a:custGeom>
          <a:noFill/>
          <a:ln w="53975" cap="flat" cmpd="sng">
            <a:solidFill>
              <a:schemeClr val="accent1"/>
            </a:solidFill>
            <a:prstDash val="solid"/>
            <a:miter lim="8000"/>
            <a:headEnd type="none" w="med" len="med"/>
            <a:tailEnd type="none" w="med" len="med"/>
          </a:ln>
        </p:spPr>
      </p:sp>
      <p:sp>
        <p:nvSpPr>
          <p:cNvPr id="7" name="Google Shape;16;p3">
            <a:extLst>
              <a:ext uri="{FF2B5EF4-FFF2-40B4-BE49-F238E27FC236}">
                <a16:creationId xmlns:a16="http://schemas.microsoft.com/office/drawing/2014/main" id="{53D59201-F73D-344F-BF0A-E95776F2E113}"/>
              </a:ext>
            </a:extLst>
          </p:cNvPr>
          <p:cNvSpPr txBox="1">
            <a:spLocks/>
          </p:cNvSpPr>
          <p:nvPr userDrawn="1"/>
        </p:nvSpPr>
        <p:spPr>
          <a:xfrm>
            <a:off x="0" y="6122612"/>
            <a:ext cx="12192000" cy="1074000"/>
          </a:xfrm>
          <a:prstGeom prst="rect">
            <a:avLst/>
          </a:prstGeom>
        </p:spPr>
        <p:txBody>
          <a:bodyPr spcFirstLastPara="1" vert="horz" wrap="square" lIns="91425" tIns="91425" rIns="91425" bIns="91425" rtlCol="0" anchor="ctr" anchorCtr="0">
            <a:noAutofit/>
          </a:bodyPr>
          <a:lstStyle>
            <a:defPPr>
              <a:defRPr lang="en-US"/>
            </a:defPPr>
            <a:lvl1pPr marL="0" lvl="0" algn="r" defTabSz="914400" rtl="0" eaLnBrk="1" latinLnBrk="0" hangingPunct="1">
              <a:buNone/>
              <a:defRPr sz="1200" b="0" i="0" kern="1200">
                <a:solidFill>
                  <a:srgbClr val="FFFFFF"/>
                </a:solidFill>
                <a:latin typeface="Georgia" panose="02040502050405020303" pitchFamily="18" charset="0"/>
                <a:ea typeface="+mn-ea"/>
                <a:cs typeface="+mn-cs"/>
              </a:defRPr>
            </a:lvl1pPr>
            <a:lvl2pPr marL="457200" lvl="1" algn="l" defTabSz="914400" rtl="0" eaLnBrk="1" latinLnBrk="0" hangingPunct="1">
              <a:buNone/>
              <a:defRPr sz="1800" kern="1200">
                <a:solidFill>
                  <a:srgbClr val="FFFFFF"/>
                </a:solidFill>
                <a:latin typeface="+mn-lt"/>
                <a:ea typeface="+mn-ea"/>
                <a:cs typeface="+mn-cs"/>
              </a:defRPr>
            </a:lvl2pPr>
            <a:lvl3pPr marL="914400" lvl="2" algn="l" defTabSz="914400" rtl="0" eaLnBrk="1" latinLnBrk="0" hangingPunct="1">
              <a:buNone/>
              <a:defRPr sz="1800" kern="1200">
                <a:solidFill>
                  <a:srgbClr val="FFFFFF"/>
                </a:solidFill>
                <a:latin typeface="+mn-lt"/>
                <a:ea typeface="+mn-ea"/>
                <a:cs typeface="+mn-cs"/>
              </a:defRPr>
            </a:lvl3pPr>
            <a:lvl4pPr marL="1371600" lvl="3" algn="l" defTabSz="914400" rtl="0" eaLnBrk="1" latinLnBrk="0" hangingPunct="1">
              <a:buNone/>
              <a:defRPr sz="1800" kern="1200">
                <a:solidFill>
                  <a:srgbClr val="FFFFFF"/>
                </a:solidFill>
                <a:latin typeface="+mn-lt"/>
                <a:ea typeface="+mn-ea"/>
                <a:cs typeface="+mn-cs"/>
              </a:defRPr>
            </a:lvl4pPr>
            <a:lvl5pPr marL="1828800" lvl="4" algn="l" defTabSz="914400" rtl="0" eaLnBrk="1" latinLnBrk="0" hangingPunct="1">
              <a:buNone/>
              <a:defRPr sz="1800" kern="1200">
                <a:solidFill>
                  <a:srgbClr val="FFFFFF"/>
                </a:solidFill>
                <a:latin typeface="+mn-lt"/>
                <a:ea typeface="+mn-ea"/>
                <a:cs typeface="+mn-cs"/>
              </a:defRPr>
            </a:lvl5pPr>
            <a:lvl6pPr marL="2286000" lvl="5" algn="l" defTabSz="914400" rtl="0" eaLnBrk="1" latinLnBrk="0" hangingPunct="1">
              <a:buNone/>
              <a:defRPr sz="1800" kern="1200">
                <a:solidFill>
                  <a:srgbClr val="FFFFFF"/>
                </a:solidFill>
                <a:latin typeface="+mn-lt"/>
                <a:ea typeface="+mn-ea"/>
                <a:cs typeface="+mn-cs"/>
              </a:defRPr>
            </a:lvl6pPr>
            <a:lvl7pPr marL="2743200" lvl="6" algn="l" defTabSz="914400" rtl="0" eaLnBrk="1" latinLnBrk="0" hangingPunct="1">
              <a:buNone/>
              <a:defRPr sz="1800" kern="1200">
                <a:solidFill>
                  <a:srgbClr val="FFFFFF"/>
                </a:solidFill>
                <a:latin typeface="+mn-lt"/>
                <a:ea typeface="+mn-ea"/>
                <a:cs typeface="+mn-cs"/>
              </a:defRPr>
            </a:lvl7pPr>
            <a:lvl8pPr marL="3200400" lvl="7" algn="l" defTabSz="914400" rtl="0" eaLnBrk="1" latinLnBrk="0" hangingPunct="1">
              <a:buNone/>
              <a:defRPr sz="1800" kern="1200">
                <a:solidFill>
                  <a:srgbClr val="FFFFFF"/>
                </a:solidFill>
                <a:latin typeface="+mn-lt"/>
                <a:ea typeface="+mn-ea"/>
                <a:cs typeface="+mn-cs"/>
              </a:defRPr>
            </a:lvl8pPr>
            <a:lvl9pPr marL="3657600" lvl="8" algn="l" defTabSz="914400" rtl="0" eaLnBrk="1" latinLnBrk="0" hangingPunct="1">
              <a:buNone/>
              <a:defRPr sz="1800" kern="1200">
                <a:solidFill>
                  <a:srgbClr val="FFFFFF"/>
                </a:solidFill>
                <a:latin typeface="+mn-lt"/>
                <a:ea typeface="+mn-ea"/>
                <a:cs typeface="+mn-cs"/>
              </a:defRPr>
            </a:lvl9pPr>
          </a:lstStyle>
          <a:p>
            <a:pPr algn="ctr"/>
            <a:fld id="{00000000-1234-1234-1234-123412341234}" type="slidenum">
              <a:rPr lang="en" sz="1400" smtClean="0">
                <a:solidFill>
                  <a:schemeClr val="accent1"/>
                </a:solidFill>
              </a:rPr>
              <a:pPr algn="ctr"/>
              <a:t>‹#›</a:t>
            </a:fld>
            <a:endParaRPr lang="en">
              <a:solidFill>
                <a:schemeClr val="accent1"/>
              </a:solidFill>
            </a:endParaRPr>
          </a:p>
        </p:txBody>
      </p:sp>
      <p:sp>
        <p:nvSpPr>
          <p:cNvPr id="8" name="Date Placeholder 3">
            <a:extLst>
              <a:ext uri="{FF2B5EF4-FFF2-40B4-BE49-F238E27FC236}">
                <a16:creationId xmlns:a16="http://schemas.microsoft.com/office/drawing/2014/main" id="{BFABB82A-FA11-9440-9FA2-FE70E26DA51E}"/>
              </a:ext>
            </a:extLst>
          </p:cNvPr>
          <p:cNvSpPr>
            <a:spLocks noGrp="1"/>
          </p:cNvSpPr>
          <p:nvPr>
            <p:ph type="dt" sz="half" idx="10"/>
          </p:nvPr>
        </p:nvSpPr>
        <p:spPr>
          <a:xfrm>
            <a:off x="838199" y="6521710"/>
            <a:ext cx="4901589" cy="275804"/>
          </a:xfrm>
          <a:prstGeom prst="rect">
            <a:avLst/>
          </a:prstGeom>
        </p:spPr>
        <p:txBody>
          <a:bodyPr/>
          <a:lstStyle>
            <a:lvl1pPr>
              <a:defRPr sz="1200">
                <a:solidFill>
                  <a:schemeClr val="accent1"/>
                </a:solidFill>
                <a:latin typeface="Georgia" panose="02040502050405020303" pitchFamily="18" charset="0"/>
              </a:defRPr>
            </a:lvl1pPr>
          </a:lstStyle>
          <a:p>
            <a:r>
              <a:rPr lang="en-US"/>
              <a:t>© Washington Association for Community Health</a:t>
            </a:r>
          </a:p>
        </p:txBody>
      </p:sp>
    </p:spTree>
    <p:extLst>
      <p:ext uri="{BB962C8B-B14F-4D97-AF65-F5344CB8AC3E}">
        <p14:creationId xmlns:p14="http://schemas.microsoft.com/office/powerpoint/2010/main" val="20665801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Google Shape;23;p5">
            <a:extLst>
              <a:ext uri="{FF2B5EF4-FFF2-40B4-BE49-F238E27FC236}">
                <a16:creationId xmlns:a16="http://schemas.microsoft.com/office/drawing/2014/main" id="{F141E74B-96F8-5B42-93DE-2F3E8FE694B6}"/>
              </a:ext>
            </a:extLst>
          </p:cNvPr>
          <p:cNvSpPr/>
          <p:nvPr userDrawn="1"/>
        </p:nvSpPr>
        <p:spPr>
          <a:xfrm>
            <a:off x="346601" y="365700"/>
            <a:ext cx="11498833" cy="6126600"/>
          </a:xfrm>
          <a:custGeom>
            <a:avLst/>
            <a:gdLst/>
            <a:ahLst/>
            <a:cxnLst/>
            <a:rect l="l" t="t" r="r" b="b"/>
            <a:pathLst>
              <a:path w="344965" h="183798" extrusionOk="0">
                <a:moveTo>
                  <a:pt x="114070" y="38"/>
                </a:moveTo>
                <a:lnTo>
                  <a:pt x="0" y="0"/>
                </a:lnTo>
                <a:lnTo>
                  <a:pt x="0" y="183798"/>
                </a:lnTo>
                <a:lnTo>
                  <a:pt x="344965" y="183798"/>
                </a:lnTo>
                <a:lnTo>
                  <a:pt x="344965" y="0"/>
                </a:lnTo>
                <a:lnTo>
                  <a:pt x="231506" y="0"/>
                </a:lnTo>
              </a:path>
            </a:pathLst>
          </a:custGeom>
          <a:noFill/>
          <a:ln w="53975" cap="flat" cmpd="sng">
            <a:solidFill>
              <a:schemeClr val="accent1"/>
            </a:solidFill>
            <a:prstDash val="solid"/>
            <a:miter lim="8000"/>
            <a:headEnd type="none" w="med" len="med"/>
            <a:tailEnd type="none" w="med" len="med"/>
          </a:ln>
        </p:spPr>
      </p:sp>
      <p:sp>
        <p:nvSpPr>
          <p:cNvPr id="6" name="Google Shape;16;p3">
            <a:extLst>
              <a:ext uri="{FF2B5EF4-FFF2-40B4-BE49-F238E27FC236}">
                <a16:creationId xmlns:a16="http://schemas.microsoft.com/office/drawing/2014/main" id="{ACE2A5B4-635B-B344-AEEC-9150FC4B0A69}"/>
              </a:ext>
            </a:extLst>
          </p:cNvPr>
          <p:cNvSpPr txBox="1">
            <a:spLocks/>
          </p:cNvSpPr>
          <p:nvPr userDrawn="1"/>
        </p:nvSpPr>
        <p:spPr>
          <a:xfrm>
            <a:off x="0" y="6122612"/>
            <a:ext cx="12192000" cy="1074000"/>
          </a:xfrm>
          <a:prstGeom prst="rect">
            <a:avLst/>
          </a:prstGeom>
        </p:spPr>
        <p:txBody>
          <a:bodyPr spcFirstLastPara="1" vert="horz" wrap="square" lIns="91425" tIns="91425" rIns="91425" bIns="91425" rtlCol="0" anchor="ctr" anchorCtr="0">
            <a:noAutofit/>
          </a:bodyPr>
          <a:lstStyle>
            <a:defPPr>
              <a:defRPr lang="en-US"/>
            </a:defPPr>
            <a:lvl1pPr marL="0" lvl="0" algn="r" defTabSz="914400" rtl="0" eaLnBrk="1" latinLnBrk="0" hangingPunct="1">
              <a:buNone/>
              <a:defRPr sz="1200" b="0" i="0" kern="1200">
                <a:solidFill>
                  <a:srgbClr val="FFFFFF"/>
                </a:solidFill>
                <a:latin typeface="Georgia" panose="02040502050405020303" pitchFamily="18" charset="0"/>
                <a:ea typeface="+mn-ea"/>
                <a:cs typeface="+mn-cs"/>
              </a:defRPr>
            </a:lvl1pPr>
            <a:lvl2pPr marL="457200" lvl="1" algn="l" defTabSz="914400" rtl="0" eaLnBrk="1" latinLnBrk="0" hangingPunct="1">
              <a:buNone/>
              <a:defRPr sz="1800" kern="1200">
                <a:solidFill>
                  <a:srgbClr val="FFFFFF"/>
                </a:solidFill>
                <a:latin typeface="+mn-lt"/>
                <a:ea typeface="+mn-ea"/>
                <a:cs typeface="+mn-cs"/>
              </a:defRPr>
            </a:lvl2pPr>
            <a:lvl3pPr marL="914400" lvl="2" algn="l" defTabSz="914400" rtl="0" eaLnBrk="1" latinLnBrk="0" hangingPunct="1">
              <a:buNone/>
              <a:defRPr sz="1800" kern="1200">
                <a:solidFill>
                  <a:srgbClr val="FFFFFF"/>
                </a:solidFill>
                <a:latin typeface="+mn-lt"/>
                <a:ea typeface="+mn-ea"/>
                <a:cs typeface="+mn-cs"/>
              </a:defRPr>
            </a:lvl3pPr>
            <a:lvl4pPr marL="1371600" lvl="3" algn="l" defTabSz="914400" rtl="0" eaLnBrk="1" latinLnBrk="0" hangingPunct="1">
              <a:buNone/>
              <a:defRPr sz="1800" kern="1200">
                <a:solidFill>
                  <a:srgbClr val="FFFFFF"/>
                </a:solidFill>
                <a:latin typeface="+mn-lt"/>
                <a:ea typeface="+mn-ea"/>
                <a:cs typeface="+mn-cs"/>
              </a:defRPr>
            </a:lvl4pPr>
            <a:lvl5pPr marL="1828800" lvl="4" algn="l" defTabSz="914400" rtl="0" eaLnBrk="1" latinLnBrk="0" hangingPunct="1">
              <a:buNone/>
              <a:defRPr sz="1800" kern="1200">
                <a:solidFill>
                  <a:srgbClr val="FFFFFF"/>
                </a:solidFill>
                <a:latin typeface="+mn-lt"/>
                <a:ea typeface="+mn-ea"/>
                <a:cs typeface="+mn-cs"/>
              </a:defRPr>
            </a:lvl5pPr>
            <a:lvl6pPr marL="2286000" lvl="5" algn="l" defTabSz="914400" rtl="0" eaLnBrk="1" latinLnBrk="0" hangingPunct="1">
              <a:buNone/>
              <a:defRPr sz="1800" kern="1200">
                <a:solidFill>
                  <a:srgbClr val="FFFFFF"/>
                </a:solidFill>
                <a:latin typeface="+mn-lt"/>
                <a:ea typeface="+mn-ea"/>
                <a:cs typeface="+mn-cs"/>
              </a:defRPr>
            </a:lvl6pPr>
            <a:lvl7pPr marL="2743200" lvl="6" algn="l" defTabSz="914400" rtl="0" eaLnBrk="1" latinLnBrk="0" hangingPunct="1">
              <a:buNone/>
              <a:defRPr sz="1800" kern="1200">
                <a:solidFill>
                  <a:srgbClr val="FFFFFF"/>
                </a:solidFill>
                <a:latin typeface="+mn-lt"/>
                <a:ea typeface="+mn-ea"/>
                <a:cs typeface="+mn-cs"/>
              </a:defRPr>
            </a:lvl7pPr>
            <a:lvl8pPr marL="3200400" lvl="7" algn="l" defTabSz="914400" rtl="0" eaLnBrk="1" latinLnBrk="0" hangingPunct="1">
              <a:buNone/>
              <a:defRPr sz="1800" kern="1200">
                <a:solidFill>
                  <a:srgbClr val="FFFFFF"/>
                </a:solidFill>
                <a:latin typeface="+mn-lt"/>
                <a:ea typeface="+mn-ea"/>
                <a:cs typeface="+mn-cs"/>
              </a:defRPr>
            </a:lvl8pPr>
            <a:lvl9pPr marL="3657600" lvl="8" algn="l" defTabSz="914400" rtl="0" eaLnBrk="1" latinLnBrk="0" hangingPunct="1">
              <a:buNone/>
              <a:defRPr sz="1800" kern="1200">
                <a:solidFill>
                  <a:srgbClr val="FFFFFF"/>
                </a:solidFill>
                <a:latin typeface="+mn-lt"/>
                <a:ea typeface="+mn-ea"/>
                <a:cs typeface="+mn-cs"/>
              </a:defRPr>
            </a:lvl9pPr>
          </a:lstStyle>
          <a:p>
            <a:pPr algn="ctr"/>
            <a:fld id="{00000000-1234-1234-1234-123412341234}" type="slidenum">
              <a:rPr lang="en" sz="1400" smtClean="0">
                <a:solidFill>
                  <a:schemeClr val="accent1"/>
                </a:solidFill>
              </a:rPr>
              <a:pPr algn="ctr"/>
              <a:t>‹#›</a:t>
            </a:fld>
            <a:endParaRPr lang="en">
              <a:solidFill>
                <a:schemeClr val="accent1"/>
              </a:solidFill>
            </a:endParaRPr>
          </a:p>
        </p:txBody>
      </p:sp>
      <p:sp>
        <p:nvSpPr>
          <p:cNvPr id="9" name="Date Placeholder 3">
            <a:extLst>
              <a:ext uri="{FF2B5EF4-FFF2-40B4-BE49-F238E27FC236}">
                <a16:creationId xmlns:a16="http://schemas.microsoft.com/office/drawing/2014/main" id="{CC6C139E-E02C-474D-9068-DEACCC5A5A76}"/>
              </a:ext>
            </a:extLst>
          </p:cNvPr>
          <p:cNvSpPr txBox="1">
            <a:spLocks/>
          </p:cNvSpPr>
          <p:nvPr userDrawn="1"/>
        </p:nvSpPr>
        <p:spPr>
          <a:xfrm>
            <a:off x="838199" y="6521710"/>
            <a:ext cx="4901589" cy="275804"/>
          </a:xfrm>
          <a:prstGeom prst="rect">
            <a:avLst/>
          </a:prstGeom>
        </p:spPr>
        <p:txBody>
          <a:bodyPr/>
          <a:lstStyle>
            <a:defPPr>
              <a:defRPr lang="en-US"/>
            </a:defPPr>
            <a:lvl1pPr marL="0" algn="l" defTabSz="914400" rtl="0" eaLnBrk="1" latinLnBrk="0" hangingPunct="1">
              <a:defRPr sz="1200" kern="1200">
                <a:solidFill>
                  <a:schemeClr val="accent1"/>
                </a:solidFill>
                <a:latin typeface="Georgia" panose="02040502050405020303" pitchFamily="18"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t>© Washington Association for Community Health</a:t>
            </a:r>
          </a:p>
        </p:txBody>
      </p:sp>
    </p:spTree>
    <p:extLst>
      <p:ext uri="{BB962C8B-B14F-4D97-AF65-F5344CB8AC3E}">
        <p14:creationId xmlns:p14="http://schemas.microsoft.com/office/powerpoint/2010/main" val="187399759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ubtitle">
  <p:cSld name="Subtitle">
    <p:bg>
      <p:bgPr>
        <a:solidFill>
          <a:schemeClr val="accent1"/>
        </a:solidFill>
        <a:effectLst/>
      </p:bgPr>
    </p:bg>
    <p:spTree>
      <p:nvGrpSpPr>
        <p:cNvPr id="1" name="Shape 12"/>
        <p:cNvGrpSpPr/>
        <p:nvPr/>
      </p:nvGrpSpPr>
      <p:grpSpPr>
        <a:xfrm>
          <a:off x="0" y="0"/>
          <a:ext cx="0" cy="0"/>
          <a:chOff x="0" y="0"/>
          <a:chExt cx="0" cy="0"/>
        </a:xfrm>
      </p:grpSpPr>
      <p:sp>
        <p:nvSpPr>
          <p:cNvPr id="13" name="Google Shape;13;p3"/>
          <p:cNvSpPr/>
          <p:nvPr/>
        </p:nvSpPr>
        <p:spPr>
          <a:xfrm>
            <a:off x="1090751" y="1074200"/>
            <a:ext cx="10010500" cy="4709600"/>
          </a:xfrm>
          <a:custGeom>
            <a:avLst/>
            <a:gdLst/>
            <a:ahLst/>
            <a:cxnLst/>
            <a:rect l="l" t="t" r="r" b="b"/>
            <a:pathLst>
              <a:path w="300315" h="141288" extrusionOk="0">
                <a:moveTo>
                  <a:pt x="121105" y="0"/>
                </a:moveTo>
                <a:lnTo>
                  <a:pt x="0" y="0"/>
                </a:lnTo>
                <a:lnTo>
                  <a:pt x="0" y="141288"/>
                </a:lnTo>
                <a:lnTo>
                  <a:pt x="300315" y="141288"/>
                </a:lnTo>
                <a:lnTo>
                  <a:pt x="300315" y="305"/>
                </a:lnTo>
                <a:lnTo>
                  <a:pt x="179211" y="305"/>
                </a:lnTo>
              </a:path>
            </a:pathLst>
          </a:custGeom>
          <a:noFill/>
          <a:ln w="53975" cap="flat" cmpd="sng">
            <a:solidFill>
              <a:schemeClr val="bg1"/>
            </a:solidFill>
            <a:prstDash val="solid"/>
            <a:miter lim="8000"/>
            <a:headEnd type="none" w="med" len="med"/>
            <a:tailEnd type="none" w="med" len="med"/>
          </a:ln>
        </p:spPr>
      </p:sp>
      <p:sp>
        <p:nvSpPr>
          <p:cNvPr id="14" name="Google Shape;14;p3"/>
          <p:cNvSpPr txBox="1">
            <a:spLocks noGrp="1"/>
          </p:cNvSpPr>
          <p:nvPr>
            <p:ph type="ctrTitle"/>
          </p:nvPr>
        </p:nvSpPr>
        <p:spPr>
          <a:xfrm>
            <a:off x="2577600" y="2919999"/>
            <a:ext cx="7036800" cy="596800"/>
          </a:xfrm>
          <a:prstGeom prst="rect">
            <a:avLst/>
          </a:prstGeom>
        </p:spPr>
        <p:txBody>
          <a:bodyPr spcFirstLastPara="1" wrap="square" lIns="91425" tIns="91425" rIns="91425" bIns="91425" anchor="b" anchorCtr="0"/>
          <a:lstStyle>
            <a:lvl1pPr lvl="0" algn="ctr" rtl="0">
              <a:spcBef>
                <a:spcPts val="0"/>
              </a:spcBef>
              <a:spcAft>
                <a:spcPts val="0"/>
              </a:spcAft>
              <a:buClr>
                <a:srgbClr val="434343"/>
              </a:buClr>
              <a:buSzPts val="2400"/>
              <a:buNone/>
              <a:defRPr sz="3200" b="0" i="0">
                <a:solidFill>
                  <a:srgbClr val="434343"/>
                </a:solidFill>
                <a:latin typeface="Trebuchet MS" panose="020B0703020202090204" pitchFamily="34" charset="0"/>
              </a:defRPr>
            </a:lvl1pPr>
            <a:lvl2pPr lvl="1" algn="ctr" rtl="0">
              <a:spcBef>
                <a:spcPts val="0"/>
              </a:spcBef>
              <a:spcAft>
                <a:spcPts val="0"/>
              </a:spcAft>
              <a:buClr>
                <a:srgbClr val="434343"/>
              </a:buClr>
              <a:buSzPts val="2400"/>
              <a:buNone/>
              <a:defRPr sz="3200" b="0">
                <a:solidFill>
                  <a:srgbClr val="434343"/>
                </a:solidFill>
              </a:defRPr>
            </a:lvl2pPr>
            <a:lvl3pPr lvl="2" algn="ctr" rtl="0">
              <a:spcBef>
                <a:spcPts val="0"/>
              </a:spcBef>
              <a:spcAft>
                <a:spcPts val="0"/>
              </a:spcAft>
              <a:buClr>
                <a:srgbClr val="434343"/>
              </a:buClr>
              <a:buSzPts val="2400"/>
              <a:buNone/>
              <a:defRPr sz="3200" b="0">
                <a:solidFill>
                  <a:srgbClr val="434343"/>
                </a:solidFill>
              </a:defRPr>
            </a:lvl3pPr>
            <a:lvl4pPr lvl="3" algn="ctr" rtl="0">
              <a:spcBef>
                <a:spcPts val="0"/>
              </a:spcBef>
              <a:spcAft>
                <a:spcPts val="0"/>
              </a:spcAft>
              <a:buClr>
                <a:srgbClr val="434343"/>
              </a:buClr>
              <a:buSzPts val="2400"/>
              <a:buNone/>
              <a:defRPr sz="3200" b="0">
                <a:solidFill>
                  <a:srgbClr val="434343"/>
                </a:solidFill>
              </a:defRPr>
            </a:lvl4pPr>
            <a:lvl5pPr lvl="4" algn="ctr" rtl="0">
              <a:spcBef>
                <a:spcPts val="0"/>
              </a:spcBef>
              <a:spcAft>
                <a:spcPts val="0"/>
              </a:spcAft>
              <a:buClr>
                <a:srgbClr val="434343"/>
              </a:buClr>
              <a:buSzPts val="2400"/>
              <a:buNone/>
              <a:defRPr sz="3200" b="0">
                <a:solidFill>
                  <a:srgbClr val="434343"/>
                </a:solidFill>
              </a:defRPr>
            </a:lvl5pPr>
            <a:lvl6pPr lvl="5" algn="ctr" rtl="0">
              <a:spcBef>
                <a:spcPts val="0"/>
              </a:spcBef>
              <a:spcAft>
                <a:spcPts val="0"/>
              </a:spcAft>
              <a:buClr>
                <a:srgbClr val="434343"/>
              </a:buClr>
              <a:buSzPts val="2400"/>
              <a:buNone/>
              <a:defRPr sz="3200" b="0">
                <a:solidFill>
                  <a:srgbClr val="434343"/>
                </a:solidFill>
              </a:defRPr>
            </a:lvl6pPr>
            <a:lvl7pPr lvl="6" algn="ctr" rtl="0">
              <a:spcBef>
                <a:spcPts val="0"/>
              </a:spcBef>
              <a:spcAft>
                <a:spcPts val="0"/>
              </a:spcAft>
              <a:buClr>
                <a:srgbClr val="434343"/>
              </a:buClr>
              <a:buSzPts val="2400"/>
              <a:buNone/>
              <a:defRPr sz="3200" b="0">
                <a:solidFill>
                  <a:srgbClr val="434343"/>
                </a:solidFill>
              </a:defRPr>
            </a:lvl7pPr>
            <a:lvl8pPr lvl="7" algn="ctr" rtl="0">
              <a:spcBef>
                <a:spcPts val="0"/>
              </a:spcBef>
              <a:spcAft>
                <a:spcPts val="0"/>
              </a:spcAft>
              <a:buClr>
                <a:srgbClr val="434343"/>
              </a:buClr>
              <a:buSzPts val="2400"/>
              <a:buNone/>
              <a:defRPr sz="3200" b="0">
                <a:solidFill>
                  <a:srgbClr val="434343"/>
                </a:solidFill>
              </a:defRPr>
            </a:lvl8pPr>
            <a:lvl9pPr lvl="8" algn="ctr" rtl="0">
              <a:spcBef>
                <a:spcPts val="0"/>
              </a:spcBef>
              <a:spcAft>
                <a:spcPts val="0"/>
              </a:spcAft>
              <a:buClr>
                <a:srgbClr val="434343"/>
              </a:buClr>
              <a:buSzPts val="2400"/>
              <a:buNone/>
              <a:defRPr sz="3200" b="0">
                <a:solidFill>
                  <a:srgbClr val="434343"/>
                </a:solidFill>
              </a:defRPr>
            </a:lvl9pPr>
          </a:lstStyle>
          <a:p>
            <a:endParaRPr/>
          </a:p>
        </p:txBody>
      </p:sp>
      <p:sp>
        <p:nvSpPr>
          <p:cNvPr id="15" name="Google Shape;15;p3"/>
          <p:cNvSpPr txBox="1">
            <a:spLocks noGrp="1"/>
          </p:cNvSpPr>
          <p:nvPr>
            <p:ph type="subTitle" idx="1"/>
          </p:nvPr>
        </p:nvSpPr>
        <p:spPr>
          <a:xfrm>
            <a:off x="914400" y="3341201"/>
            <a:ext cx="10363200" cy="596800"/>
          </a:xfrm>
          <a:prstGeom prst="rect">
            <a:avLst/>
          </a:prstGeom>
        </p:spPr>
        <p:txBody>
          <a:bodyPr spcFirstLastPara="1" wrap="square" lIns="91425" tIns="91425" rIns="91425" bIns="91425" anchor="t" anchorCtr="0"/>
          <a:lstStyle>
            <a:lvl1pPr lvl="0" algn="ctr" rtl="0">
              <a:spcBef>
                <a:spcPts val="0"/>
              </a:spcBef>
              <a:spcAft>
                <a:spcPts val="0"/>
              </a:spcAft>
              <a:buClr>
                <a:srgbClr val="FFFFFF"/>
              </a:buClr>
              <a:buSzPts val="1800"/>
              <a:buNone/>
              <a:defRPr sz="2400" b="0" i="0">
                <a:solidFill>
                  <a:srgbClr val="FFFFFF"/>
                </a:solidFill>
                <a:latin typeface="Georgia" panose="02040502050405020303" pitchFamily="18" charset="0"/>
              </a:defRPr>
            </a:lvl1pPr>
            <a:lvl2pPr lvl="1" algn="ctr" rtl="0">
              <a:spcBef>
                <a:spcPts val="0"/>
              </a:spcBef>
              <a:spcAft>
                <a:spcPts val="0"/>
              </a:spcAft>
              <a:buClr>
                <a:srgbClr val="FFFFFF"/>
              </a:buClr>
              <a:buSzPts val="1800"/>
              <a:buNone/>
              <a:defRPr sz="2400">
                <a:solidFill>
                  <a:srgbClr val="FFFFFF"/>
                </a:solidFill>
              </a:defRPr>
            </a:lvl2pPr>
            <a:lvl3pPr lvl="2" algn="ctr" rtl="0">
              <a:spcBef>
                <a:spcPts val="0"/>
              </a:spcBef>
              <a:spcAft>
                <a:spcPts val="0"/>
              </a:spcAft>
              <a:buClr>
                <a:srgbClr val="FFFFFF"/>
              </a:buClr>
              <a:buSzPts val="1800"/>
              <a:buNone/>
              <a:defRPr sz="2400">
                <a:solidFill>
                  <a:srgbClr val="FFFFFF"/>
                </a:solidFill>
              </a:defRPr>
            </a:lvl3pPr>
            <a:lvl4pPr lvl="3" algn="ctr" rtl="0">
              <a:spcBef>
                <a:spcPts val="0"/>
              </a:spcBef>
              <a:spcAft>
                <a:spcPts val="0"/>
              </a:spcAft>
              <a:buClr>
                <a:srgbClr val="FFFFFF"/>
              </a:buClr>
              <a:buSzPts val="1800"/>
              <a:buNone/>
              <a:defRPr>
                <a:solidFill>
                  <a:srgbClr val="FFFFFF"/>
                </a:solidFill>
              </a:defRPr>
            </a:lvl4pPr>
            <a:lvl5pPr lvl="4" algn="ctr" rtl="0">
              <a:spcBef>
                <a:spcPts val="0"/>
              </a:spcBef>
              <a:spcAft>
                <a:spcPts val="0"/>
              </a:spcAft>
              <a:buClr>
                <a:srgbClr val="FFFFFF"/>
              </a:buClr>
              <a:buSzPts val="1800"/>
              <a:buNone/>
              <a:defRPr>
                <a:solidFill>
                  <a:srgbClr val="FFFFFF"/>
                </a:solidFill>
              </a:defRPr>
            </a:lvl5pPr>
            <a:lvl6pPr lvl="5" algn="ctr" rtl="0">
              <a:spcBef>
                <a:spcPts val="0"/>
              </a:spcBef>
              <a:spcAft>
                <a:spcPts val="0"/>
              </a:spcAft>
              <a:buClr>
                <a:srgbClr val="FFFFFF"/>
              </a:buClr>
              <a:buSzPts val="1800"/>
              <a:buNone/>
              <a:defRPr>
                <a:solidFill>
                  <a:srgbClr val="FFFFFF"/>
                </a:solidFill>
              </a:defRPr>
            </a:lvl6pPr>
            <a:lvl7pPr lvl="6" algn="ctr" rtl="0">
              <a:spcBef>
                <a:spcPts val="0"/>
              </a:spcBef>
              <a:spcAft>
                <a:spcPts val="0"/>
              </a:spcAft>
              <a:buClr>
                <a:srgbClr val="FFFFFF"/>
              </a:buClr>
              <a:buSzPts val="1800"/>
              <a:buNone/>
              <a:defRPr>
                <a:solidFill>
                  <a:srgbClr val="FFFFFF"/>
                </a:solidFill>
              </a:defRPr>
            </a:lvl7pPr>
            <a:lvl8pPr lvl="7" algn="ctr" rtl="0">
              <a:spcBef>
                <a:spcPts val="0"/>
              </a:spcBef>
              <a:spcAft>
                <a:spcPts val="0"/>
              </a:spcAft>
              <a:buClr>
                <a:srgbClr val="FFFFFF"/>
              </a:buClr>
              <a:buSzPts val="1800"/>
              <a:buNone/>
              <a:defRPr>
                <a:solidFill>
                  <a:srgbClr val="FFFFFF"/>
                </a:solidFill>
              </a:defRPr>
            </a:lvl8pPr>
            <a:lvl9pPr lvl="8" algn="ctr" rtl="0">
              <a:spcBef>
                <a:spcPts val="0"/>
              </a:spcBef>
              <a:spcAft>
                <a:spcPts val="0"/>
              </a:spcAft>
              <a:buClr>
                <a:srgbClr val="FFFFFF"/>
              </a:buClr>
              <a:buSzPts val="1800"/>
              <a:buNone/>
              <a:defRPr>
                <a:solidFill>
                  <a:srgbClr val="FFFFFF"/>
                </a:solidFill>
              </a:defRPr>
            </a:lvl9pPr>
          </a:lstStyle>
          <a:p>
            <a:endParaRPr/>
          </a:p>
        </p:txBody>
      </p:sp>
      <p:sp>
        <p:nvSpPr>
          <p:cNvPr id="10" name="Google Shape;16;p3">
            <a:extLst>
              <a:ext uri="{FF2B5EF4-FFF2-40B4-BE49-F238E27FC236}">
                <a16:creationId xmlns:a16="http://schemas.microsoft.com/office/drawing/2014/main" id="{B10C9115-4025-8D46-973B-313B99E34FFF}"/>
              </a:ext>
            </a:extLst>
          </p:cNvPr>
          <p:cNvSpPr txBox="1">
            <a:spLocks/>
          </p:cNvSpPr>
          <p:nvPr userDrawn="1"/>
        </p:nvSpPr>
        <p:spPr>
          <a:xfrm>
            <a:off x="0" y="6122612"/>
            <a:ext cx="12192000" cy="1074000"/>
          </a:xfrm>
          <a:prstGeom prst="rect">
            <a:avLst/>
          </a:prstGeom>
        </p:spPr>
        <p:txBody>
          <a:bodyPr spcFirstLastPara="1" vert="horz" wrap="square" lIns="91425" tIns="91425" rIns="91425" bIns="91425" rtlCol="0" anchor="ctr" anchorCtr="0">
            <a:noAutofit/>
          </a:bodyPr>
          <a:lstStyle>
            <a:defPPr>
              <a:defRPr lang="en-US"/>
            </a:defPPr>
            <a:lvl1pPr marL="0" lvl="0" algn="r" defTabSz="914400" rtl="0" eaLnBrk="1" latinLnBrk="0" hangingPunct="1">
              <a:buNone/>
              <a:defRPr sz="1200" b="0" i="0" kern="1200">
                <a:solidFill>
                  <a:srgbClr val="FFFFFF"/>
                </a:solidFill>
                <a:latin typeface="Georgia" panose="02040502050405020303" pitchFamily="18" charset="0"/>
                <a:ea typeface="+mn-ea"/>
                <a:cs typeface="+mn-cs"/>
              </a:defRPr>
            </a:lvl1pPr>
            <a:lvl2pPr marL="457200" lvl="1" algn="l" defTabSz="914400" rtl="0" eaLnBrk="1" latinLnBrk="0" hangingPunct="1">
              <a:buNone/>
              <a:defRPr sz="1800" kern="1200">
                <a:solidFill>
                  <a:srgbClr val="FFFFFF"/>
                </a:solidFill>
                <a:latin typeface="+mn-lt"/>
                <a:ea typeface="+mn-ea"/>
                <a:cs typeface="+mn-cs"/>
              </a:defRPr>
            </a:lvl2pPr>
            <a:lvl3pPr marL="914400" lvl="2" algn="l" defTabSz="914400" rtl="0" eaLnBrk="1" latinLnBrk="0" hangingPunct="1">
              <a:buNone/>
              <a:defRPr sz="1800" kern="1200">
                <a:solidFill>
                  <a:srgbClr val="FFFFFF"/>
                </a:solidFill>
                <a:latin typeface="+mn-lt"/>
                <a:ea typeface="+mn-ea"/>
                <a:cs typeface="+mn-cs"/>
              </a:defRPr>
            </a:lvl3pPr>
            <a:lvl4pPr marL="1371600" lvl="3" algn="l" defTabSz="914400" rtl="0" eaLnBrk="1" latinLnBrk="0" hangingPunct="1">
              <a:buNone/>
              <a:defRPr sz="1800" kern="1200">
                <a:solidFill>
                  <a:srgbClr val="FFFFFF"/>
                </a:solidFill>
                <a:latin typeface="+mn-lt"/>
                <a:ea typeface="+mn-ea"/>
                <a:cs typeface="+mn-cs"/>
              </a:defRPr>
            </a:lvl4pPr>
            <a:lvl5pPr marL="1828800" lvl="4" algn="l" defTabSz="914400" rtl="0" eaLnBrk="1" latinLnBrk="0" hangingPunct="1">
              <a:buNone/>
              <a:defRPr sz="1800" kern="1200">
                <a:solidFill>
                  <a:srgbClr val="FFFFFF"/>
                </a:solidFill>
                <a:latin typeface="+mn-lt"/>
                <a:ea typeface="+mn-ea"/>
                <a:cs typeface="+mn-cs"/>
              </a:defRPr>
            </a:lvl5pPr>
            <a:lvl6pPr marL="2286000" lvl="5" algn="l" defTabSz="914400" rtl="0" eaLnBrk="1" latinLnBrk="0" hangingPunct="1">
              <a:buNone/>
              <a:defRPr sz="1800" kern="1200">
                <a:solidFill>
                  <a:srgbClr val="FFFFFF"/>
                </a:solidFill>
                <a:latin typeface="+mn-lt"/>
                <a:ea typeface="+mn-ea"/>
                <a:cs typeface="+mn-cs"/>
              </a:defRPr>
            </a:lvl6pPr>
            <a:lvl7pPr marL="2743200" lvl="6" algn="l" defTabSz="914400" rtl="0" eaLnBrk="1" latinLnBrk="0" hangingPunct="1">
              <a:buNone/>
              <a:defRPr sz="1800" kern="1200">
                <a:solidFill>
                  <a:srgbClr val="FFFFFF"/>
                </a:solidFill>
                <a:latin typeface="+mn-lt"/>
                <a:ea typeface="+mn-ea"/>
                <a:cs typeface="+mn-cs"/>
              </a:defRPr>
            </a:lvl7pPr>
            <a:lvl8pPr marL="3200400" lvl="7" algn="l" defTabSz="914400" rtl="0" eaLnBrk="1" latinLnBrk="0" hangingPunct="1">
              <a:buNone/>
              <a:defRPr sz="1800" kern="1200">
                <a:solidFill>
                  <a:srgbClr val="FFFFFF"/>
                </a:solidFill>
                <a:latin typeface="+mn-lt"/>
                <a:ea typeface="+mn-ea"/>
                <a:cs typeface="+mn-cs"/>
              </a:defRPr>
            </a:lvl8pPr>
            <a:lvl9pPr marL="3657600" lvl="8" algn="l" defTabSz="914400" rtl="0" eaLnBrk="1" latinLnBrk="0" hangingPunct="1">
              <a:buNone/>
              <a:defRPr sz="1800" kern="1200">
                <a:solidFill>
                  <a:srgbClr val="FFFFFF"/>
                </a:solidFill>
                <a:latin typeface="+mn-lt"/>
                <a:ea typeface="+mn-ea"/>
                <a:cs typeface="+mn-cs"/>
              </a:defRPr>
            </a:lvl9pPr>
          </a:lstStyle>
          <a:p>
            <a:pPr algn="ctr"/>
            <a:fld id="{00000000-1234-1234-1234-123412341234}" type="slidenum">
              <a:rPr lang="en" sz="1400" smtClean="0">
                <a:solidFill>
                  <a:schemeClr val="bg1"/>
                </a:solidFill>
              </a:rPr>
              <a:pPr algn="ctr"/>
              <a:t>‹#›</a:t>
            </a:fld>
            <a:endParaRPr lang="en">
              <a:solidFill>
                <a:schemeClr val="bg1"/>
              </a:solidFill>
            </a:endParaRPr>
          </a:p>
        </p:txBody>
      </p:sp>
      <p:sp>
        <p:nvSpPr>
          <p:cNvPr id="17" name="Date Placeholder 3">
            <a:extLst>
              <a:ext uri="{FF2B5EF4-FFF2-40B4-BE49-F238E27FC236}">
                <a16:creationId xmlns:a16="http://schemas.microsoft.com/office/drawing/2014/main" id="{A6669B09-465A-EE47-8F6D-C8E7C820FBA1}"/>
              </a:ext>
            </a:extLst>
          </p:cNvPr>
          <p:cNvSpPr>
            <a:spLocks noGrp="1"/>
          </p:cNvSpPr>
          <p:nvPr>
            <p:ph type="dt" sz="half" idx="10"/>
          </p:nvPr>
        </p:nvSpPr>
        <p:spPr>
          <a:xfrm>
            <a:off x="838199" y="6521710"/>
            <a:ext cx="4901589" cy="275804"/>
          </a:xfrm>
          <a:prstGeom prst="rect">
            <a:avLst/>
          </a:prstGeom>
        </p:spPr>
        <p:txBody>
          <a:bodyPr/>
          <a:lstStyle>
            <a:lvl1pPr>
              <a:defRPr sz="1200">
                <a:solidFill>
                  <a:schemeClr val="bg1"/>
                </a:solidFill>
                <a:latin typeface="Georgia" panose="02040502050405020303" pitchFamily="18" charset="0"/>
              </a:defRPr>
            </a:lvl1pPr>
          </a:lstStyle>
          <a:p>
            <a:r>
              <a:rPr lang="en-US"/>
              <a:t>© Washington Association for Community Health</a:t>
            </a:r>
          </a:p>
        </p:txBody>
      </p:sp>
    </p:spTree>
    <p:extLst>
      <p:ext uri="{BB962C8B-B14F-4D97-AF65-F5344CB8AC3E}">
        <p14:creationId xmlns:p14="http://schemas.microsoft.com/office/powerpoint/2010/main" val="318237488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type="title">
  <p:cSld name="Title">
    <p:bg>
      <p:bgRef idx="1001">
        <a:schemeClr val="bg2"/>
      </p:bgRef>
    </p:bg>
    <p:spTree>
      <p:nvGrpSpPr>
        <p:cNvPr id="1" name="Shape 9"/>
        <p:cNvGrpSpPr/>
        <p:nvPr/>
      </p:nvGrpSpPr>
      <p:grpSpPr>
        <a:xfrm>
          <a:off x="0" y="0"/>
          <a:ext cx="0" cy="0"/>
          <a:chOff x="0" y="0"/>
          <a:chExt cx="0" cy="0"/>
        </a:xfrm>
      </p:grpSpPr>
      <p:sp>
        <p:nvSpPr>
          <p:cNvPr id="10" name="Google Shape;10;p2"/>
          <p:cNvSpPr/>
          <p:nvPr/>
        </p:nvSpPr>
        <p:spPr>
          <a:xfrm>
            <a:off x="1090751" y="1074200"/>
            <a:ext cx="10010500" cy="4709600"/>
          </a:xfrm>
          <a:custGeom>
            <a:avLst/>
            <a:gdLst/>
            <a:ahLst/>
            <a:cxnLst/>
            <a:rect l="l" t="t" r="r" b="b"/>
            <a:pathLst>
              <a:path w="300315" h="141288" extrusionOk="0">
                <a:moveTo>
                  <a:pt x="121105" y="0"/>
                </a:moveTo>
                <a:lnTo>
                  <a:pt x="0" y="0"/>
                </a:lnTo>
                <a:lnTo>
                  <a:pt x="0" y="141288"/>
                </a:lnTo>
                <a:lnTo>
                  <a:pt x="300315" y="141288"/>
                </a:lnTo>
                <a:lnTo>
                  <a:pt x="300315" y="305"/>
                </a:lnTo>
                <a:lnTo>
                  <a:pt x="179211" y="305"/>
                </a:lnTo>
              </a:path>
            </a:pathLst>
          </a:custGeom>
          <a:noFill/>
          <a:ln w="53975" cap="flat" cmpd="sng">
            <a:solidFill>
              <a:schemeClr val="accent1"/>
            </a:solidFill>
            <a:prstDash val="solid"/>
            <a:miter lim="8000"/>
            <a:headEnd type="none" w="med" len="med"/>
            <a:tailEnd type="none" w="med" len="med"/>
          </a:ln>
        </p:spPr>
      </p:sp>
      <p:sp>
        <p:nvSpPr>
          <p:cNvPr id="11" name="Google Shape;11;p2"/>
          <p:cNvSpPr txBox="1">
            <a:spLocks noGrp="1"/>
          </p:cNvSpPr>
          <p:nvPr>
            <p:ph type="ctrTitle"/>
          </p:nvPr>
        </p:nvSpPr>
        <p:spPr>
          <a:xfrm>
            <a:off x="3061800" y="2655800"/>
            <a:ext cx="6068400" cy="1546400"/>
          </a:xfrm>
          <a:prstGeom prst="rect">
            <a:avLst/>
          </a:prstGeom>
        </p:spPr>
        <p:txBody>
          <a:bodyPr spcFirstLastPara="1" wrap="square" lIns="91425" tIns="91425" rIns="91425" bIns="91425" anchor="ctr" anchorCtr="0"/>
          <a:lstStyle>
            <a:lvl1pPr lvl="0" algn="ctr">
              <a:spcBef>
                <a:spcPts val="0"/>
              </a:spcBef>
              <a:spcAft>
                <a:spcPts val="0"/>
              </a:spcAft>
              <a:buClr>
                <a:srgbClr val="434343"/>
              </a:buClr>
              <a:buSzPts val="3000"/>
              <a:buNone/>
              <a:defRPr sz="4000" b="0" i="0">
                <a:solidFill>
                  <a:schemeClr val="tx1"/>
                </a:solidFill>
                <a:latin typeface="Trebuchet MS" panose="020B0703020202090204" pitchFamily="34" charset="0"/>
              </a:defRPr>
            </a:lvl1pPr>
            <a:lvl2pPr lvl="1" algn="ctr">
              <a:spcBef>
                <a:spcPts val="0"/>
              </a:spcBef>
              <a:spcAft>
                <a:spcPts val="0"/>
              </a:spcAft>
              <a:buClr>
                <a:srgbClr val="434343"/>
              </a:buClr>
              <a:buSzPts val="3000"/>
              <a:buNone/>
              <a:defRPr sz="4000">
                <a:solidFill>
                  <a:srgbClr val="434343"/>
                </a:solidFill>
              </a:defRPr>
            </a:lvl2pPr>
            <a:lvl3pPr lvl="2" algn="ctr">
              <a:spcBef>
                <a:spcPts val="0"/>
              </a:spcBef>
              <a:spcAft>
                <a:spcPts val="0"/>
              </a:spcAft>
              <a:buClr>
                <a:srgbClr val="434343"/>
              </a:buClr>
              <a:buSzPts val="3000"/>
              <a:buNone/>
              <a:defRPr sz="4000">
                <a:solidFill>
                  <a:srgbClr val="434343"/>
                </a:solidFill>
              </a:defRPr>
            </a:lvl3pPr>
            <a:lvl4pPr lvl="3" algn="ctr">
              <a:spcBef>
                <a:spcPts val="0"/>
              </a:spcBef>
              <a:spcAft>
                <a:spcPts val="0"/>
              </a:spcAft>
              <a:buClr>
                <a:srgbClr val="434343"/>
              </a:buClr>
              <a:buSzPts val="3000"/>
              <a:buNone/>
              <a:defRPr sz="4000">
                <a:solidFill>
                  <a:srgbClr val="434343"/>
                </a:solidFill>
              </a:defRPr>
            </a:lvl4pPr>
            <a:lvl5pPr lvl="4" algn="ctr">
              <a:spcBef>
                <a:spcPts val="0"/>
              </a:spcBef>
              <a:spcAft>
                <a:spcPts val="0"/>
              </a:spcAft>
              <a:buClr>
                <a:srgbClr val="434343"/>
              </a:buClr>
              <a:buSzPts val="3000"/>
              <a:buNone/>
              <a:defRPr sz="4000">
                <a:solidFill>
                  <a:srgbClr val="434343"/>
                </a:solidFill>
              </a:defRPr>
            </a:lvl5pPr>
            <a:lvl6pPr lvl="5" algn="ctr">
              <a:spcBef>
                <a:spcPts val="0"/>
              </a:spcBef>
              <a:spcAft>
                <a:spcPts val="0"/>
              </a:spcAft>
              <a:buClr>
                <a:srgbClr val="434343"/>
              </a:buClr>
              <a:buSzPts val="3000"/>
              <a:buNone/>
              <a:defRPr sz="4000">
                <a:solidFill>
                  <a:srgbClr val="434343"/>
                </a:solidFill>
              </a:defRPr>
            </a:lvl6pPr>
            <a:lvl7pPr lvl="6" algn="ctr">
              <a:spcBef>
                <a:spcPts val="0"/>
              </a:spcBef>
              <a:spcAft>
                <a:spcPts val="0"/>
              </a:spcAft>
              <a:buClr>
                <a:srgbClr val="434343"/>
              </a:buClr>
              <a:buSzPts val="3000"/>
              <a:buNone/>
              <a:defRPr sz="4000">
                <a:solidFill>
                  <a:srgbClr val="434343"/>
                </a:solidFill>
              </a:defRPr>
            </a:lvl7pPr>
            <a:lvl8pPr lvl="7" algn="ctr">
              <a:spcBef>
                <a:spcPts val="0"/>
              </a:spcBef>
              <a:spcAft>
                <a:spcPts val="0"/>
              </a:spcAft>
              <a:buClr>
                <a:srgbClr val="434343"/>
              </a:buClr>
              <a:buSzPts val="3000"/>
              <a:buNone/>
              <a:defRPr sz="4000">
                <a:solidFill>
                  <a:srgbClr val="434343"/>
                </a:solidFill>
              </a:defRPr>
            </a:lvl8pPr>
            <a:lvl9pPr lvl="8" algn="ctr">
              <a:spcBef>
                <a:spcPts val="0"/>
              </a:spcBef>
              <a:spcAft>
                <a:spcPts val="0"/>
              </a:spcAft>
              <a:buClr>
                <a:srgbClr val="434343"/>
              </a:buClr>
              <a:buSzPts val="3000"/>
              <a:buNone/>
              <a:defRPr sz="4000">
                <a:solidFill>
                  <a:srgbClr val="434343"/>
                </a:solidFill>
              </a:defRPr>
            </a:lvl9pPr>
          </a:lstStyle>
          <a:p>
            <a:endParaRPr/>
          </a:p>
        </p:txBody>
      </p:sp>
      <p:sp>
        <p:nvSpPr>
          <p:cNvPr id="5" name="Google Shape;16;p3">
            <a:extLst>
              <a:ext uri="{FF2B5EF4-FFF2-40B4-BE49-F238E27FC236}">
                <a16:creationId xmlns:a16="http://schemas.microsoft.com/office/drawing/2014/main" id="{A66FF1A6-E97B-BD49-8494-88CF4BA5F4A7}"/>
              </a:ext>
            </a:extLst>
          </p:cNvPr>
          <p:cNvSpPr txBox="1">
            <a:spLocks/>
          </p:cNvSpPr>
          <p:nvPr userDrawn="1"/>
        </p:nvSpPr>
        <p:spPr>
          <a:xfrm>
            <a:off x="0" y="6122612"/>
            <a:ext cx="12192000" cy="1074000"/>
          </a:xfrm>
          <a:prstGeom prst="rect">
            <a:avLst/>
          </a:prstGeom>
        </p:spPr>
        <p:txBody>
          <a:bodyPr spcFirstLastPara="1" vert="horz" wrap="square" lIns="91425" tIns="91425" rIns="91425" bIns="91425" rtlCol="0" anchor="ctr" anchorCtr="0">
            <a:noAutofit/>
          </a:bodyPr>
          <a:lstStyle>
            <a:defPPr>
              <a:defRPr lang="en-US"/>
            </a:defPPr>
            <a:lvl1pPr marL="0" lvl="0" algn="r" defTabSz="914400" rtl="0" eaLnBrk="1" latinLnBrk="0" hangingPunct="1">
              <a:buNone/>
              <a:defRPr sz="1200" b="0" i="0" kern="1200">
                <a:solidFill>
                  <a:srgbClr val="FFFFFF"/>
                </a:solidFill>
                <a:latin typeface="Georgia" panose="02040502050405020303" pitchFamily="18" charset="0"/>
                <a:ea typeface="+mn-ea"/>
                <a:cs typeface="+mn-cs"/>
              </a:defRPr>
            </a:lvl1pPr>
            <a:lvl2pPr marL="457200" lvl="1" algn="l" defTabSz="914400" rtl="0" eaLnBrk="1" latinLnBrk="0" hangingPunct="1">
              <a:buNone/>
              <a:defRPr sz="1800" kern="1200">
                <a:solidFill>
                  <a:srgbClr val="FFFFFF"/>
                </a:solidFill>
                <a:latin typeface="+mn-lt"/>
                <a:ea typeface="+mn-ea"/>
                <a:cs typeface="+mn-cs"/>
              </a:defRPr>
            </a:lvl2pPr>
            <a:lvl3pPr marL="914400" lvl="2" algn="l" defTabSz="914400" rtl="0" eaLnBrk="1" latinLnBrk="0" hangingPunct="1">
              <a:buNone/>
              <a:defRPr sz="1800" kern="1200">
                <a:solidFill>
                  <a:srgbClr val="FFFFFF"/>
                </a:solidFill>
                <a:latin typeface="+mn-lt"/>
                <a:ea typeface="+mn-ea"/>
                <a:cs typeface="+mn-cs"/>
              </a:defRPr>
            </a:lvl3pPr>
            <a:lvl4pPr marL="1371600" lvl="3" algn="l" defTabSz="914400" rtl="0" eaLnBrk="1" latinLnBrk="0" hangingPunct="1">
              <a:buNone/>
              <a:defRPr sz="1800" kern="1200">
                <a:solidFill>
                  <a:srgbClr val="FFFFFF"/>
                </a:solidFill>
                <a:latin typeface="+mn-lt"/>
                <a:ea typeface="+mn-ea"/>
                <a:cs typeface="+mn-cs"/>
              </a:defRPr>
            </a:lvl4pPr>
            <a:lvl5pPr marL="1828800" lvl="4" algn="l" defTabSz="914400" rtl="0" eaLnBrk="1" latinLnBrk="0" hangingPunct="1">
              <a:buNone/>
              <a:defRPr sz="1800" kern="1200">
                <a:solidFill>
                  <a:srgbClr val="FFFFFF"/>
                </a:solidFill>
                <a:latin typeface="+mn-lt"/>
                <a:ea typeface="+mn-ea"/>
                <a:cs typeface="+mn-cs"/>
              </a:defRPr>
            </a:lvl5pPr>
            <a:lvl6pPr marL="2286000" lvl="5" algn="l" defTabSz="914400" rtl="0" eaLnBrk="1" latinLnBrk="0" hangingPunct="1">
              <a:buNone/>
              <a:defRPr sz="1800" kern="1200">
                <a:solidFill>
                  <a:srgbClr val="FFFFFF"/>
                </a:solidFill>
                <a:latin typeface="+mn-lt"/>
                <a:ea typeface="+mn-ea"/>
                <a:cs typeface="+mn-cs"/>
              </a:defRPr>
            </a:lvl6pPr>
            <a:lvl7pPr marL="2743200" lvl="6" algn="l" defTabSz="914400" rtl="0" eaLnBrk="1" latinLnBrk="0" hangingPunct="1">
              <a:buNone/>
              <a:defRPr sz="1800" kern="1200">
                <a:solidFill>
                  <a:srgbClr val="FFFFFF"/>
                </a:solidFill>
                <a:latin typeface="+mn-lt"/>
                <a:ea typeface="+mn-ea"/>
                <a:cs typeface="+mn-cs"/>
              </a:defRPr>
            </a:lvl7pPr>
            <a:lvl8pPr marL="3200400" lvl="7" algn="l" defTabSz="914400" rtl="0" eaLnBrk="1" latinLnBrk="0" hangingPunct="1">
              <a:buNone/>
              <a:defRPr sz="1800" kern="1200">
                <a:solidFill>
                  <a:srgbClr val="FFFFFF"/>
                </a:solidFill>
                <a:latin typeface="+mn-lt"/>
                <a:ea typeface="+mn-ea"/>
                <a:cs typeface="+mn-cs"/>
              </a:defRPr>
            </a:lvl8pPr>
            <a:lvl9pPr marL="3657600" lvl="8" algn="l" defTabSz="914400" rtl="0" eaLnBrk="1" latinLnBrk="0" hangingPunct="1">
              <a:buNone/>
              <a:defRPr sz="1800" kern="1200">
                <a:solidFill>
                  <a:srgbClr val="FFFFFF"/>
                </a:solidFill>
                <a:latin typeface="+mn-lt"/>
                <a:ea typeface="+mn-ea"/>
                <a:cs typeface="+mn-cs"/>
              </a:defRPr>
            </a:lvl9pPr>
          </a:lstStyle>
          <a:p>
            <a:pPr algn="ctr"/>
            <a:fld id="{00000000-1234-1234-1234-123412341234}" type="slidenum">
              <a:rPr lang="en" sz="1400" smtClean="0">
                <a:solidFill>
                  <a:schemeClr val="accent1"/>
                </a:solidFill>
              </a:rPr>
              <a:pPr algn="ctr"/>
              <a:t>‹#›</a:t>
            </a:fld>
            <a:endParaRPr lang="en">
              <a:solidFill>
                <a:schemeClr val="accent1"/>
              </a:solidFill>
            </a:endParaRPr>
          </a:p>
        </p:txBody>
      </p:sp>
      <p:sp>
        <p:nvSpPr>
          <p:cNvPr id="7" name="Date Placeholder 3">
            <a:extLst>
              <a:ext uri="{FF2B5EF4-FFF2-40B4-BE49-F238E27FC236}">
                <a16:creationId xmlns:a16="http://schemas.microsoft.com/office/drawing/2014/main" id="{4A662983-4623-EF4C-A22B-039103741445}"/>
              </a:ext>
            </a:extLst>
          </p:cNvPr>
          <p:cNvSpPr>
            <a:spLocks noGrp="1"/>
          </p:cNvSpPr>
          <p:nvPr>
            <p:ph type="dt" sz="half" idx="10"/>
          </p:nvPr>
        </p:nvSpPr>
        <p:spPr>
          <a:xfrm>
            <a:off x="838199" y="6521710"/>
            <a:ext cx="4901589" cy="275804"/>
          </a:xfrm>
          <a:prstGeom prst="rect">
            <a:avLst/>
          </a:prstGeom>
        </p:spPr>
        <p:txBody>
          <a:bodyPr/>
          <a:lstStyle>
            <a:lvl1pPr>
              <a:defRPr sz="1200">
                <a:solidFill>
                  <a:schemeClr val="accent1"/>
                </a:solidFill>
                <a:latin typeface="Georgia" panose="02040502050405020303" pitchFamily="18" charset="0"/>
              </a:defRPr>
            </a:lvl1pPr>
          </a:lstStyle>
          <a:p>
            <a:r>
              <a:rPr lang="en-US"/>
              <a:t>© Washington Association for Community Health</a:t>
            </a:r>
          </a:p>
        </p:txBody>
      </p:sp>
    </p:spTree>
    <p:extLst>
      <p:ext uri="{BB962C8B-B14F-4D97-AF65-F5344CB8AC3E}">
        <p14:creationId xmlns:p14="http://schemas.microsoft.com/office/powerpoint/2010/main" val="52298093"/>
      </p:ext>
    </p:extLst>
  </p:cSld>
  <p:clrMapOvr>
    <a:overrideClrMapping bg1="dk1" tx1="lt1" bg2="dk2" tx2="lt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 1 column" type="tx">
  <p:cSld name="Title + 1 column">
    <p:spTree>
      <p:nvGrpSpPr>
        <p:cNvPr id="1" name="Shape 22"/>
        <p:cNvGrpSpPr/>
        <p:nvPr/>
      </p:nvGrpSpPr>
      <p:grpSpPr>
        <a:xfrm>
          <a:off x="0" y="0"/>
          <a:ext cx="0" cy="0"/>
          <a:chOff x="0" y="0"/>
          <a:chExt cx="0" cy="0"/>
        </a:xfrm>
      </p:grpSpPr>
      <p:sp>
        <p:nvSpPr>
          <p:cNvPr id="23" name="Google Shape;23;p5"/>
          <p:cNvSpPr/>
          <p:nvPr/>
        </p:nvSpPr>
        <p:spPr>
          <a:xfrm>
            <a:off x="346601" y="365700"/>
            <a:ext cx="11498833" cy="6126600"/>
          </a:xfrm>
          <a:custGeom>
            <a:avLst/>
            <a:gdLst/>
            <a:ahLst/>
            <a:cxnLst/>
            <a:rect l="l" t="t" r="r" b="b"/>
            <a:pathLst>
              <a:path w="344965" h="183798" extrusionOk="0">
                <a:moveTo>
                  <a:pt x="114070" y="38"/>
                </a:moveTo>
                <a:lnTo>
                  <a:pt x="0" y="0"/>
                </a:lnTo>
                <a:lnTo>
                  <a:pt x="0" y="183798"/>
                </a:lnTo>
                <a:lnTo>
                  <a:pt x="344965" y="183798"/>
                </a:lnTo>
                <a:lnTo>
                  <a:pt x="344965" y="0"/>
                </a:lnTo>
                <a:lnTo>
                  <a:pt x="231506" y="0"/>
                </a:lnTo>
              </a:path>
            </a:pathLst>
          </a:custGeom>
          <a:noFill/>
          <a:ln w="53975" cap="flat" cmpd="sng">
            <a:solidFill>
              <a:schemeClr val="accent1"/>
            </a:solidFill>
            <a:prstDash val="solid"/>
            <a:miter lim="8000"/>
            <a:headEnd type="none" w="med" len="med"/>
            <a:tailEnd type="none" w="med" len="med"/>
          </a:ln>
        </p:spPr>
        <p:txBody>
          <a:bodyPr/>
          <a:lstStyle/>
          <a:p>
            <a:endParaRPr lang="en-US"/>
          </a:p>
        </p:txBody>
      </p:sp>
      <p:sp>
        <p:nvSpPr>
          <p:cNvPr id="24" name="Google Shape;24;p5"/>
          <p:cNvSpPr txBox="1">
            <a:spLocks noGrp="1"/>
          </p:cNvSpPr>
          <p:nvPr>
            <p:ph type="title"/>
          </p:nvPr>
        </p:nvSpPr>
        <p:spPr>
          <a:xfrm>
            <a:off x="4322200" y="122088"/>
            <a:ext cx="3547600" cy="978400"/>
          </a:xfrm>
          <a:prstGeom prst="rect">
            <a:avLst/>
          </a:prstGeom>
        </p:spPr>
        <p:txBody>
          <a:bodyPr spcFirstLastPara="1" wrap="square" lIns="91425" tIns="91425" rIns="91425" bIns="91425" anchor="t" anchorCtr="0">
            <a:normAutofit/>
          </a:bodyPr>
          <a:lstStyle>
            <a:lvl1pPr lvl="0" algn="ctr">
              <a:spcBef>
                <a:spcPts val="0"/>
              </a:spcBef>
              <a:spcAft>
                <a:spcPts val="0"/>
              </a:spcAft>
              <a:buSzPts val="1200"/>
              <a:buNone/>
              <a:defRPr sz="2800" b="0" i="0">
                <a:solidFill>
                  <a:schemeClr val="bg1">
                    <a:lumMod val="50000"/>
                  </a:schemeClr>
                </a:solidFill>
                <a:latin typeface="Trebuchet MS" panose="020B0703020202090204" pitchFamily="34" charset="0"/>
              </a:defRPr>
            </a:lvl1pPr>
            <a:lvl2pPr lvl="1">
              <a:spcBef>
                <a:spcPts val="0"/>
              </a:spcBef>
              <a:spcAft>
                <a:spcPts val="0"/>
              </a:spcAft>
              <a:buSzPts val="1200"/>
              <a:buNone/>
              <a:defRPr/>
            </a:lvl2pPr>
            <a:lvl3pPr lvl="2">
              <a:spcBef>
                <a:spcPts val="0"/>
              </a:spcBef>
              <a:spcAft>
                <a:spcPts val="0"/>
              </a:spcAft>
              <a:buSzPts val="1200"/>
              <a:buNone/>
              <a:defRPr/>
            </a:lvl3pPr>
            <a:lvl4pPr lvl="3">
              <a:spcBef>
                <a:spcPts val="0"/>
              </a:spcBef>
              <a:spcAft>
                <a:spcPts val="0"/>
              </a:spcAft>
              <a:buSzPts val="1200"/>
              <a:buNone/>
              <a:defRPr/>
            </a:lvl4pPr>
            <a:lvl5pPr lvl="4">
              <a:spcBef>
                <a:spcPts val="0"/>
              </a:spcBef>
              <a:spcAft>
                <a:spcPts val="0"/>
              </a:spcAft>
              <a:buSzPts val="1200"/>
              <a:buNone/>
              <a:defRPr/>
            </a:lvl5pPr>
            <a:lvl6pPr lvl="5">
              <a:spcBef>
                <a:spcPts val="0"/>
              </a:spcBef>
              <a:spcAft>
                <a:spcPts val="0"/>
              </a:spcAft>
              <a:buSzPts val="1200"/>
              <a:buNone/>
              <a:defRPr/>
            </a:lvl6pPr>
            <a:lvl7pPr lvl="6">
              <a:spcBef>
                <a:spcPts val="0"/>
              </a:spcBef>
              <a:spcAft>
                <a:spcPts val="0"/>
              </a:spcAft>
              <a:buSzPts val="1200"/>
              <a:buNone/>
              <a:defRPr/>
            </a:lvl7pPr>
            <a:lvl8pPr lvl="7">
              <a:spcBef>
                <a:spcPts val="0"/>
              </a:spcBef>
              <a:spcAft>
                <a:spcPts val="0"/>
              </a:spcAft>
              <a:buSzPts val="1200"/>
              <a:buNone/>
              <a:defRPr/>
            </a:lvl8pPr>
            <a:lvl9pPr lvl="8">
              <a:spcBef>
                <a:spcPts val="0"/>
              </a:spcBef>
              <a:spcAft>
                <a:spcPts val="0"/>
              </a:spcAft>
              <a:buSzPts val="1200"/>
              <a:buNone/>
              <a:defRPr/>
            </a:lvl9pPr>
          </a:lstStyle>
          <a:p>
            <a:endParaRPr/>
          </a:p>
        </p:txBody>
      </p:sp>
      <p:sp>
        <p:nvSpPr>
          <p:cNvPr id="25" name="Google Shape;25;p5"/>
          <p:cNvSpPr txBox="1">
            <a:spLocks noGrp="1"/>
          </p:cNvSpPr>
          <p:nvPr>
            <p:ph type="body" idx="1"/>
          </p:nvPr>
        </p:nvSpPr>
        <p:spPr>
          <a:xfrm>
            <a:off x="1222200" y="1267800"/>
            <a:ext cx="9747600" cy="4322400"/>
          </a:xfrm>
          <a:prstGeom prst="rect">
            <a:avLst/>
          </a:prstGeom>
        </p:spPr>
        <p:txBody>
          <a:bodyPr spcFirstLastPara="1" wrap="square" lIns="91425" tIns="91425" rIns="91425" bIns="91425" anchor="t" anchorCtr="0"/>
          <a:lstStyle>
            <a:lvl1pPr marL="609585" lvl="0" indent="-507987">
              <a:spcBef>
                <a:spcPts val="800"/>
              </a:spcBef>
              <a:spcAft>
                <a:spcPts val="0"/>
              </a:spcAft>
              <a:buClr>
                <a:srgbClr val="87B454"/>
              </a:buClr>
              <a:buSzPts val="2400"/>
              <a:buFont typeface="System Font Regular"/>
              <a:buChar char="⚬"/>
              <a:defRPr sz="3200" b="0" i="0">
                <a:latin typeface="Georgia" panose="02040502050405020303" pitchFamily="18" charset="0"/>
              </a:defRPr>
            </a:lvl1pPr>
            <a:lvl2pPr marL="1219170" lvl="1" indent="-507987">
              <a:spcBef>
                <a:spcPts val="0"/>
              </a:spcBef>
              <a:spcAft>
                <a:spcPts val="0"/>
              </a:spcAft>
              <a:buSzPts val="2400"/>
              <a:buChar char="□"/>
              <a:defRPr/>
            </a:lvl2pPr>
            <a:lvl3pPr marL="1828754" lvl="2" indent="-507987">
              <a:spcBef>
                <a:spcPts val="0"/>
              </a:spcBef>
              <a:spcAft>
                <a:spcPts val="0"/>
              </a:spcAft>
              <a:buSzPts val="2400"/>
              <a:buChar char="■"/>
              <a:defRPr/>
            </a:lvl3pPr>
            <a:lvl4pPr marL="2438339" lvl="3" indent="-507987">
              <a:spcBef>
                <a:spcPts val="0"/>
              </a:spcBef>
              <a:spcAft>
                <a:spcPts val="0"/>
              </a:spcAft>
              <a:buSzPts val="2400"/>
              <a:buChar char="●"/>
              <a:defRPr sz="3200"/>
            </a:lvl4pPr>
            <a:lvl5pPr marL="3047924" lvl="4" indent="-507987">
              <a:spcBef>
                <a:spcPts val="0"/>
              </a:spcBef>
              <a:spcAft>
                <a:spcPts val="0"/>
              </a:spcAft>
              <a:buSzPts val="2400"/>
              <a:buChar char="○"/>
              <a:defRPr sz="3200"/>
            </a:lvl5pPr>
            <a:lvl6pPr marL="3657509" lvl="5" indent="-507987">
              <a:spcBef>
                <a:spcPts val="0"/>
              </a:spcBef>
              <a:spcAft>
                <a:spcPts val="0"/>
              </a:spcAft>
              <a:buSzPts val="2400"/>
              <a:buChar char="■"/>
              <a:defRPr sz="3200"/>
            </a:lvl6pPr>
            <a:lvl7pPr marL="4267093" lvl="6" indent="-507987">
              <a:spcBef>
                <a:spcPts val="0"/>
              </a:spcBef>
              <a:spcAft>
                <a:spcPts val="0"/>
              </a:spcAft>
              <a:buSzPts val="2400"/>
              <a:buChar char="●"/>
              <a:defRPr sz="3200"/>
            </a:lvl7pPr>
            <a:lvl8pPr marL="4876678" lvl="7" indent="-507987">
              <a:spcBef>
                <a:spcPts val="0"/>
              </a:spcBef>
              <a:spcAft>
                <a:spcPts val="0"/>
              </a:spcAft>
              <a:buSzPts val="2400"/>
              <a:buChar char="○"/>
              <a:defRPr sz="3200"/>
            </a:lvl8pPr>
            <a:lvl9pPr marL="5486263" lvl="8" indent="-507987">
              <a:spcBef>
                <a:spcPts val="0"/>
              </a:spcBef>
              <a:spcAft>
                <a:spcPts val="0"/>
              </a:spcAft>
              <a:buSzPts val="2400"/>
              <a:buChar char="■"/>
              <a:defRPr sz="3200"/>
            </a:lvl9pPr>
          </a:lstStyle>
          <a:p>
            <a:endParaRPr/>
          </a:p>
        </p:txBody>
      </p:sp>
      <p:sp>
        <p:nvSpPr>
          <p:cNvPr id="7" name="Google Shape;16;p3">
            <a:extLst>
              <a:ext uri="{FF2B5EF4-FFF2-40B4-BE49-F238E27FC236}">
                <a16:creationId xmlns:a16="http://schemas.microsoft.com/office/drawing/2014/main" id="{7CBADB78-A0ED-8D47-A3F8-75FDDF71E811}"/>
              </a:ext>
            </a:extLst>
          </p:cNvPr>
          <p:cNvSpPr txBox="1">
            <a:spLocks/>
          </p:cNvSpPr>
          <p:nvPr userDrawn="1"/>
        </p:nvSpPr>
        <p:spPr>
          <a:xfrm>
            <a:off x="0" y="6122612"/>
            <a:ext cx="12192000" cy="1074000"/>
          </a:xfrm>
          <a:prstGeom prst="rect">
            <a:avLst/>
          </a:prstGeom>
        </p:spPr>
        <p:txBody>
          <a:bodyPr spcFirstLastPara="1" vert="horz" wrap="square" lIns="91425" tIns="91425" rIns="91425" bIns="91425" rtlCol="0" anchor="ctr" anchorCtr="0">
            <a:noAutofit/>
          </a:bodyPr>
          <a:lstStyle>
            <a:defPPr>
              <a:defRPr lang="en-US"/>
            </a:defPPr>
            <a:lvl1pPr marL="0" lvl="0" algn="r" defTabSz="914400" rtl="0" eaLnBrk="1" latinLnBrk="0" hangingPunct="1">
              <a:buNone/>
              <a:defRPr sz="1200" b="0" i="0" kern="1200">
                <a:solidFill>
                  <a:srgbClr val="FFFFFF"/>
                </a:solidFill>
                <a:latin typeface="Georgia" panose="02040502050405020303" pitchFamily="18" charset="0"/>
                <a:ea typeface="+mn-ea"/>
                <a:cs typeface="+mn-cs"/>
              </a:defRPr>
            </a:lvl1pPr>
            <a:lvl2pPr marL="457200" lvl="1" algn="l" defTabSz="914400" rtl="0" eaLnBrk="1" latinLnBrk="0" hangingPunct="1">
              <a:buNone/>
              <a:defRPr sz="1800" kern="1200">
                <a:solidFill>
                  <a:srgbClr val="FFFFFF"/>
                </a:solidFill>
                <a:latin typeface="+mn-lt"/>
                <a:ea typeface="+mn-ea"/>
                <a:cs typeface="+mn-cs"/>
              </a:defRPr>
            </a:lvl2pPr>
            <a:lvl3pPr marL="914400" lvl="2" algn="l" defTabSz="914400" rtl="0" eaLnBrk="1" latinLnBrk="0" hangingPunct="1">
              <a:buNone/>
              <a:defRPr sz="1800" kern="1200">
                <a:solidFill>
                  <a:srgbClr val="FFFFFF"/>
                </a:solidFill>
                <a:latin typeface="+mn-lt"/>
                <a:ea typeface="+mn-ea"/>
                <a:cs typeface="+mn-cs"/>
              </a:defRPr>
            </a:lvl3pPr>
            <a:lvl4pPr marL="1371600" lvl="3" algn="l" defTabSz="914400" rtl="0" eaLnBrk="1" latinLnBrk="0" hangingPunct="1">
              <a:buNone/>
              <a:defRPr sz="1800" kern="1200">
                <a:solidFill>
                  <a:srgbClr val="FFFFFF"/>
                </a:solidFill>
                <a:latin typeface="+mn-lt"/>
                <a:ea typeface="+mn-ea"/>
                <a:cs typeface="+mn-cs"/>
              </a:defRPr>
            </a:lvl4pPr>
            <a:lvl5pPr marL="1828800" lvl="4" algn="l" defTabSz="914400" rtl="0" eaLnBrk="1" latinLnBrk="0" hangingPunct="1">
              <a:buNone/>
              <a:defRPr sz="1800" kern="1200">
                <a:solidFill>
                  <a:srgbClr val="FFFFFF"/>
                </a:solidFill>
                <a:latin typeface="+mn-lt"/>
                <a:ea typeface="+mn-ea"/>
                <a:cs typeface="+mn-cs"/>
              </a:defRPr>
            </a:lvl5pPr>
            <a:lvl6pPr marL="2286000" lvl="5" algn="l" defTabSz="914400" rtl="0" eaLnBrk="1" latinLnBrk="0" hangingPunct="1">
              <a:buNone/>
              <a:defRPr sz="1800" kern="1200">
                <a:solidFill>
                  <a:srgbClr val="FFFFFF"/>
                </a:solidFill>
                <a:latin typeface="+mn-lt"/>
                <a:ea typeface="+mn-ea"/>
                <a:cs typeface="+mn-cs"/>
              </a:defRPr>
            </a:lvl6pPr>
            <a:lvl7pPr marL="2743200" lvl="6" algn="l" defTabSz="914400" rtl="0" eaLnBrk="1" latinLnBrk="0" hangingPunct="1">
              <a:buNone/>
              <a:defRPr sz="1800" kern="1200">
                <a:solidFill>
                  <a:srgbClr val="FFFFFF"/>
                </a:solidFill>
                <a:latin typeface="+mn-lt"/>
                <a:ea typeface="+mn-ea"/>
                <a:cs typeface="+mn-cs"/>
              </a:defRPr>
            </a:lvl7pPr>
            <a:lvl8pPr marL="3200400" lvl="7" algn="l" defTabSz="914400" rtl="0" eaLnBrk="1" latinLnBrk="0" hangingPunct="1">
              <a:buNone/>
              <a:defRPr sz="1800" kern="1200">
                <a:solidFill>
                  <a:srgbClr val="FFFFFF"/>
                </a:solidFill>
                <a:latin typeface="+mn-lt"/>
                <a:ea typeface="+mn-ea"/>
                <a:cs typeface="+mn-cs"/>
              </a:defRPr>
            </a:lvl8pPr>
            <a:lvl9pPr marL="3657600" lvl="8" algn="l" defTabSz="914400" rtl="0" eaLnBrk="1" latinLnBrk="0" hangingPunct="1">
              <a:buNone/>
              <a:defRPr sz="1800" kern="1200">
                <a:solidFill>
                  <a:srgbClr val="FFFFFF"/>
                </a:solidFill>
                <a:latin typeface="+mn-lt"/>
                <a:ea typeface="+mn-ea"/>
                <a:cs typeface="+mn-cs"/>
              </a:defRPr>
            </a:lvl9pPr>
          </a:lstStyle>
          <a:p>
            <a:pPr algn="ctr"/>
            <a:fld id="{00000000-1234-1234-1234-123412341234}" type="slidenum">
              <a:rPr lang="en" sz="1400" smtClean="0">
                <a:solidFill>
                  <a:schemeClr val="accent1"/>
                </a:solidFill>
              </a:rPr>
              <a:pPr algn="ctr"/>
              <a:t>‹#›</a:t>
            </a:fld>
            <a:endParaRPr lang="en">
              <a:solidFill>
                <a:schemeClr val="accent1"/>
              </a:solidFill>
            </a:endParaRPr>
          </a:p>
        </p:txBody>
      </p:sp>
      <p:sp>
        <p:nvSpPr>
          <p:cNvPr id="10" name="Date Placeholder 3">
            <a:extLst>
              <a:ext uri="{FF2B5EF4-FFF2-40B4-BE49-F238E27FC236}">
                <a16:creationId xmlns:a16="http://schemas.microsoft.com/office/drawing/2014/main" id="{B5BDF637-36AE-3944-9550-89DF921921EB}"/>
              </a:ext>
            </a:extLst>
          </p:cNvPr>
          <p:cNvSpPr>
            <a:spLocks noGrp="1"/>
          </p:cNvSpPr>
          <p:nvPr>
            <p:ph type="dt" sz="half" idx="10"/>
          </p:nvPr>
        </p:nvSpPr>
        <p:spPr>
          <a:xfrm>
            <a:off x="838199" y="6521710"/>
            <a:ext cx="4901589" cy="275804"/>
          </a:xfrm>
          <a:prstGeom prst="rect">
            <a:avLst/>
          </a:prstGeom>
        </p:spPr>
        <p:txBody>
          <a:bodyPr/>
          <a:lstStyle>
            <a:lvl1pPr>
              <a:defRPr sz="1200">
                <a:solidFill>
                  <a:schemeClr val="accent1"/>
                </a:solidFill>
                <a:latin typeface="Georgia" panose="02040502050405020303" pitchFamily="18" charset="0"/>
              </a:defRPr>
            </a:lvl1pPr>
          </a:lstStyle>
          <a:p>
            <a:r>
              <a:rPr lang="en-US"/>
              <a:t>© Washington Association for Community Health</a:t>
            </a:r>
          </a:p>
        </p:txBody>
      </p:sp>
    </p:spTree>
    <p:extLst>
      <p:ext uri="{BB962C8B-B14F-4D97-AF65-F5344CB8AC3E}">
        <p14:creationId xmlns:p14="http://schemas.microsoft.com/office/powerpoint/2010/main" val="1138595541"/>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BAF4995-03A2-AC4C-8215-F73270123FC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17CECF4B-E652-2A47-A10C-899950CFE36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970244276"/>
      </p:ext>
    </p:extLst>
  </p:cSld>
  <p:clrMap bg1="lt1" tx1="dk1" bg2="lt2" tx2="dk2" accent1="accent1" accent2="accent2" accent3="accent3" accent4="accent4" accent5="accent5" accent6="accent6" hlink="hlink" folHlink="folHlink"/>
  <p:sldLayoutIdLst>
    <p:sldLayoutId id="2147483654" r:id="rId1"/>
    <p:sldLayoutId id="2147483655" r:id="rId2"/>
    <p:sldLayoutId id="2147483660" r:id="rId3"/>
    <p:sldLayoutId id="2147483661" r:id="rId4"/>
    <p:sldLayoutId id="2147483663" r:id="rId5"/>
  </p:sldLayoutIdLst>
  <p:txStyles>
    <p:titleStyle>
      <a:lvl1pPr algn="l" defTabSz="914400" rtl="0" eaLnBrk="1" latinLnBrk="0" hangingPunct="1">
        <a:lnSpc>
          <a:spcPct val="90000"/>
        </a:lnSpc>
        <a:spcBef>
          <a:spcPct val="0"/>
        </a:spcBef>
        <a:buNone/>
        <a:defRPr sz="4400" b="0" i="0" kern="1200">
          <a:solidFill>
            <a:schemeClr val="tx1"/>
          </a:solidFill>
          <a:latin typeface="Trebuchet MS" panose="020B0703020202090204" pitchFamily="34" charset="0"/>
          <a:ea typeface="+mj-ea"/>
          <a:cs typeface="+mj-cs"/>
        </a:defRPr>
      </a:lvl1pPr>
    </p:titleStyle>
    <p:bodyStyle>
      <a:lvl1pPr marL="228600" indent="-228600" algn="l" defTabSz="914400" rtl="0" eaLnBrk="1" latinLnBrk="0" hangingPunct="1">
        <a:lnSpc>
          <a:spcPct val="90000"/>
        </a:lnSpc>
        <a:spcBef>
          <a:spcPts val="1000"/>
        </a:spcBef>
        <a:buClr>
          <a:srgbClr val="87B454"/>
        </a:buClr>
        <a:buFont typeface="System Font Regular"/>
        <a:buChar char="⚬"/>
        <a:defRPr sz="2800" b="0" i="0" kern="1200">
          <a:solidFill>
            <a:schemeClr val="tx1"/>
          </a:solidFill>
          <a:latin typeface="Georgia" panose="02040502050405020303" pitchFamily="18" charset="0"/>
          <a:ea typeface="+mn-ea"/>
          <a:cs typeface="+mn-cs"/>
        </a:defRPr>
      </a:lvl1pPr>
      <a:lvl2pPr marL="685800" indent="-228600" algn="l" defTabSz="914400" rtl="0" eaLnBrk="1" latinLnBrk="0" hangingPunct="1">
        <a:lnSpc>
          <a:spcPct val="150000"/>
        </a:lnSpc>
        <a:spcBef>
          <a:spcPts val="500"/>
        </a:spcBef>
        <a:buClr>
          <a:srgbClr val="87B454"/>
        </a:buClr>
        <a:buFont typeface="System Font Regular"/>
        <a:buChar char="⚬"/>
        <a:defRPr sz="2400" b="0" i="0" kern="1200">
          <a:solidFill>
            <a:schemeClr val="tx1"/>
          </a:solidFill>
          <a:latin typeface="Georgia" panose="02040502050405020303" pitchFamily="18" charset="0"/>
          <a:ea typeface="+mn-ea"/>
          <a:cs typeface="+mn-cs"/>
        </a:defRPr>
      </a:lvl2pPr>
      <a:lvl3pPr marL="1143000" indent="-228600" algn="l" defTabSz="914400" rtl="0" eaLnBrk="1" latinLnBrk="0" hangingPunct="1">
        <a:lnSpc>
          <a:spcPct val="150000"/>
        </a:lnSpc>
        <a:spcBef>
          <a:spcPts val="500"/>
        </a:spcBef>
        <a:buClr>
          <a:srgbClr val="87B454"/>
        </a:buClr>
        <a:buFont typeface="System Font Regular"/>
        <a:buChar char="⚬"/>
        <a:defRPr sz="2000" b="0" i="0" kern="1200">
          <a:solidFill>
            <a:schemeClr val="tx1"/>
          </a:solidFill>
          <a:latin typeface="Georgia" panose="02040502050405020303" pitchFamily="18" charset="0"/>
          <a:ea typeface="+mn-ea"/>
          <a:cs typeface="+mn-cs"/>
        </a:defRPr>
      </a:lvl3pPr>
      <a:lvl4pPr marL="1600200" indent="-228600" algn="l" defTabSz="914400" rtl="0" eaLnBrk="1" latinLnBrk="0" hangingPunct="1">
        <a:lnSpc>
          <a:spcPct val="150000"/>
        </a:lnSpc>
        <a:spcBef>
          <a:spcPts val="500"/>
        </a:spcBef>
        <a:buClr>
          <a:srgbClr val="87B454"/>
        </a:buClr>
        <a:buFont typeface="System Font Regular"/>
        <a:buChar char="⚬"/>
        <a:defRPr sz="1800" b="0" i="0" kern="1200">
          <a:solidFill>
            <a:schemeClr val="tx1"/>
          </a:solidFill>
          <a:latin typeface="Georgia" panose="02040502050405020303" pitchFamily="18" charset="0"/>
          <a:ea typeface="+mn-ea"/>
          <a:cs typeface="+mn-cs"/>
        </a:defRPr>
      </a:lvl4pPr>
      <a:lvl5pPr marL="2057400" indent="-228600" algn="l" defTabSz="914400" rtl="0" eaLnBrk="1" latinLnBrk="0" hangingPunct="1">
        <a:lnSpc>
          <a:spcPct val="150000"/>
        </a:lnSpc>
        <a:spcBef>
          <a:spcPts val="500"/>
        </a:spcBef>
        <a:buClr>
          <a:srgbClr val="87B454"/>
        </a:buClr>
        <a:buFont typeface="System Font Regular"/>
        <a:buChar char="⚬"/>
        <a:defRPr sz="1800" b="0" i="0" kern="1200">
          <a:solidFill>
            <a:schemeClr val="tx1"/>
          </a:solidFill>
          <a:latin typeface="Georgia" panose="02040502050405020303" pitchFamily="18" charset="0"/>
          <a:ea typeface="+mn-ea"/>
          <a:cs typeface="+mn-cs"/>
        </a:defRPr>
      </a:lvl5pPr>
      <a:lvl6pPr marL="2514600" indent="-228600" algn="l" defTabSz="914400" rtl="0" eaLnBrk="1" latinLnBrk="0" hangingPunct="1">
        <a:lnSpc>
          <a:spcPct val="15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1.xml"/><Relationship Id="rId1" Type="http://schemas.openxmlformats.org/officeDocument/2006/relationships/slideLayout" Target="../slideLayouts/slideLayout5.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8" Type="http://schemas.openxmlformats.org/officeDocument/2006/relationships/image" Target="../media/image13.svg"/><Relationship Id="rId3" Type="http://schemas.openxmlformats.org/officeDocument/2006/relationships/image" Target="../media/image8.png"/><Relationship Id="rId7" Type="http://schemas.openxmlformats.org/officeDocument/2006/relationships/image" Target="../media/image12.png"/><Relationship Id="rId2" Type="http://schemas.openxmlformats.org/officeDocument/2006/relationships/notesSlide" Target="../notesSlides/notesSlide14.xml"/><Relationship Id="rId1" Type="http://schemas.openxmlformats.org/officeDocument/2006/relationships/slideLayout" Target="../slideLayouts/slideLayout3.xml"/><Relationship Id="rId6" Type="http://schemas.openxmlformats.org/officeDocument/2006/relationships/image" Target="../media/image11.svg"/><Relationship Id="rId5" Type="http://schemas.openxmlformats.org/officeDocument/2006/relationships/image" Target="../media/image10.png"/><Relationship Id="rId10" Type="http://schemas.openxmlformats.org/officeDocument/2006/relationships/image" Target="../media/image15.svg"/><Relationship Id="rId4" Type="http://schemas.openxmlformats.org/officeDocument/2006/relationships/image" Target="../media/image9.svg"/><Relationship Id="rId9" Type="http://schemas.openxmlformats.org/officeDocument/2006/relationships/image" Target="../media/image14.png"/></Relationships>
</file>

<file path=ppt/slides/_rels/slide1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5.xml"/><Relationship Id="rId1" Type="http://schemas.openxmlformats.org/officeDocument/2006/relationships/slideLayout" Target="../slideLayouts/slideLayout5.xml"/><Relationship Id="rId5" Type="http://schemas.openxmlformats.org/officeDocument/2006/relationships/image" Target="../media/image18.png"/><Relationship Id="rId4" Type="http://schemas.openxmlformats.org/officeDocument/2006/relationships/image" Target="../media/image17.png"/></Relationships>
</file>

<file path=ppt/slides/_rels/slide18.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6.xml"/><Relationship Id="rId1" Type="http://schemas.openxmlformats.org/officeDocument/2006/relationships/slideLayout" Target="../slideLayouts/slideLayout5.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https://www.healthypeople.gov/2020/topics-objectives/topic/diabetes" TargetMode="External"/><Relationship Id="rId2" Type="http://schemas.openxmlformats.org/officeDocument/2006/relationships/notesSlide" Target="../notesSlides/notesSlide3.xml"/><Relationship Id="rId1" Type="http://schemas.openxmlformats.org/officeDocument/2006/relationships/slideLayout" Target="../slideLayouts/slideLayout5.xml"/><Relationship Id="rId4" Type="http://schemas.openxmlformats.org/officeDocument/2006/relationships/hyperlink" Target="https://bphc.hrsa.gov/qualityimprovement/clinicalquality/diabetes.html" TargetMode="Externa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5.xml"/><Relationship Id="rId5" Type="http://schemas.openxmlformats.org/officeDocument/2006/relationships/hyperlink" Target="https://sirenetwork.ucsf.edu/sites/sirenetwork.ucsf.edu/files/SIREN19_Lewis.pdf" TargetMode="External"/><Relationship Id="rId4" Type="http://schemas.openxmlformats.org/officeDocument/2006/relationships/image" Target="../media/image5.png"/></Relationships>
</file>

<file path=ppt/slides/_rels/slide9.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18CF7AF6-4BF3-5E42-870E-458E7BFBDD1A}"/>
              </a:ext>
            </a:extLst>
          </p:cNvPr>
          <p:cNvPicPr>
            <a:picLocks noChangeAspect="1"/>
          </p:cNvPicPr>
          <p:nvPr/>
        </p:nvPicPr>
        <p:blipFill>
          <a:blip r:embed="rId2"/>
          <a:stretch>
            <a:fillRect/>
          </a:stretch>
        </p:blipFill>
        <p:spPr>
          <a:xfrm>
            <a:off x="1108364" y="935182"/>
            <a:ext cx="9975272" cy="4987637"/>
          </a:xfrm>
          <a:prstGeom prst="rect">
            <a:avLst/>
          </a:prstGeom>
        </p:spPr>
      </p:pic>
    </p:spTree>
    <p:extLst>
      <p:ext uri="{BB962C8B-B14F-4D97-AF65-F5344CB8AC3E}">
        <p14:creationId xmlns:p14="http://schemas.microsoft.com/office/powerpoint/2010/main" val="389390489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BD5280-9270-4DFD-8747-395B906D172A}"/>
              </a:ext>
            </a:extLst>
          </p:cNvPr>
          <p:cNvSpPr>
            <a:spLocks noGrp="1"/>
          </p:cNvSpPr>
          <p:nvPr>
            <p:ph type="title"/>
          </p:nvPr>
        </p:nvSpPr>
        <p:spPr/>
        <p:txBody>
          <a:bodyPr>
            <a:normAutofit/>
          </a:bodyPr>
          <a:lstStyle/>
          <a:p>
            <a:r>
              <a:rPr lang="en-US" dirty="0"/>
              <a:t>Surveys and Domains</a:t>
            </a:r>
          </a:p>
        </p:txBody>
      </p:sp>
      <p:pic>
        <p:nvPicPr>
          <p:cNvPr id="7" name="Picture 6">
            <a:extLst>
              <a:ext uri="{FF2B5EF4-FFF2-40B4-BE49-F238E27FC236}">
                <a16:creationId xmlns:a16="http://schemas.microsoft.com/office/drawing/2014/main" id="{842845A0-9DCB-46A3-9BAC-5435D6BE910F}"/>
              </a:ext>
            </a:extLst>
          </p:cNvPr>
          <p:cNvPicPr/>
          <p:nvPr/>
        </p:nvPicPr>
        <p:blipFill rotWithShape="1">
          <a:blip r:embed="rId3">
            <a:extLst>
              <a:ext uri="{28A0092B-C50C-407E-A947-70E740481C1C}">
                <a14:useLocalDpi xmlns:a14="http://schemas.microsoft.com/office/drawing/2010/main" val="0"/>
              </a:ext>
            </a:extLst>
          </a:blip>
          <a:srcRect t="11697"/>
          <a:stretch/>
        </p:blipFill>
        <p:spPr bwMode="auto">
          <a:xfrm>
            <a:off x="6896911" y="690664"/>
            <a:ext cx="4698459" cy="5639857"/>
          </a:xfrm>
          <a:prstGeom prst="rect">
            <a:avLst/>
          </a:prstGeom>
          <a:noFill/>
          <a:ln>
            <a:noFill/>
          </a:ln>
        </p:spPr>
      </p:pic>
      <p:sp>
        <p:nvSpPr>
          <p:cNvPr id="5" name="Rounded Rectangle 4">
            <a:extLst>
              <a:ext uri="{FF2B5EF4-FFF2-40B4-BE49-F238E27FC236}">
                <a16:creationId xmlns:a16="http://schemas.microsoft.com/office/drawing/2014/main" id="{1242B9C2-4D8D-4076-AAEA-4B68517CD466}"/>
              </a:ext>
            </a:extLst>
          </p:cNvPr>
          <p:cNvSpPr/>
          <p:nvPr/>
        </p:nvSpPr>
        <p:spPr>
          <a:xfrm>
            <a:off x="2011644" y="1984719"/>
            <a:ext cx="2677088" cy="3051745"/>
          </a:xfrm>
          <a:prstGeom prst="round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sz="1400" dirty="0">
                <a:latin typeface="Georgia" panose="02040502050405020303" pitchFamily="18" charset="0"/>
              </a:rPr>
              <a:t>This literature review demonstrates that a single survey tool like PRAPARE may not provide enough information to develop effective social needs interventions for patients with Hypertension or Diabetes.</a:t>
            </a:r>
            <a:endParaRPr lang="en-US" sz="2000" dirty="0">
              <a:latin typeface="Georgia" panose="02040502050405020303" pitchFamily="18" charset="0"/>
            </a:endParaRPr>
          </a:p>
        </p:txBody>
      </p:sp>
    </p:spTree>
    <p:extLst>
      <p:ext uri="{BB962C8B-B14F-4D97-AF65-F5344CB8AC3E}">
        <p14:creationId xmlns:p14="http://schemas.microsoft.com/office/powerpoint/2010/main" val="356955145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BD5280-9270-4DFD-8747-395B906D172A}"/>
              </a:ext>
            </a:extLst>
          </p:cNvPr>
          <p:cNvSpPr>
            <a:spLocks noGrp="1"/>
          </p:cNvSpPr>
          <p:nvPr>
            <p:ph type="title"/>
          </p:nvPr>
        </p:nvSpPr>
        <p:spPr/>
        <p:txBody>
          <a:bodyPr>
            <a:normAutofit fontScale="90000"/>
          </a:bodyPr>
          <a:lstStyle/>
          <a:p>
            <a:r>
              <a:rPr lang="en-US" dirty="0"/>
              <a:t>Gaps in SDoH Interventions for Hypertension</a:t>
            </a:r>
          </a:p>
        </p:txBody>
      </p:sp>
      <p:sp>
        <p:nvSpPr>
          <p:cNvPr id="3" name="Text Placeholder 2">
            <a:extLst>
              <a:ext uri="{FF2B5EF4-FFF2-40B4-BE49-F238E27FC236}">
                <a16:creationId xmlns:a16="http://schemas.microsoft.com/office/drawing/2014/main" id="{A186B8F1-4937-48B3-9EC9-1D9C02E54B40}"/>
              </a:ext>
            </a:extLst>
          </p:cNvPr>
          <p:cNvSpPr>
            <a:spLocks noGrp="1"/>
          </p:cNvSpPr>
          <p:nvPr>
            <p:ph type="body" idx="1"/>
          </p:nvPr>
        </p:nvSpPr>
        <p:spPr>
          <a:xfrm>
            <a:off x="1527243" y="1263041"/>
            <a:ext cx="9717931" cy="4690287"/>
          </a:xfrm>
        </p:spPr>
        <p:txBody>
          <a:bodyPr>
            <a:noAutofit/>
          </a:bodyPr>
          <a:lstStyle/>
          <a:p>
            <a:pPr marL="101598" indent="0">
              <a:buNone/>
            </a:pPr>
            <a:r>
              <a:rPr lang="en-US" sz="1200" dirty="0"/>
              <a:t>Measures that researchers in this review were interested examining as risk factors for hypertension, but which are missing from the SDoH tools in general:</a:t>
            </a:r>
          </a:p>
          <a:p>
            <a:r>
              <a:rPr lang="en-US" sz="1200" dirty="0"/>
              <a:t>Religious affiliations</a:t>
            </a:r>
          </a:p>
          <a:p>
            <a:r>
              <a:rPr lang="en-US" sz="1200" dirty="0"/>
              <a:t>Digital literacy/connectedness</a:t>
            </a:r>
          </a:p>
          <a:p>
            <a:r>
              <a:rPr lang="en-US" sz="1200" dirty="0"/>
              <a:t>Vaping (as opposed to smoking)</a:t>
            </a:r>
          </a:p>
          <a:p>
            <a:r>
              <a:rPr lang="en-US" sz="1200" dirty="0"/>
              <a:t>Cultural trauma</a:t>
            </a:r>
          </a:p>
          <a:p>
            <a:r>
              <a:rPr lang="en-US" sz="1200" dirty="0"/>
              <a:t>and disability</a:t>
            </a:r>
          </a:p>
          <a:p>
            <a:pPr marL="101598" indent="0">
              <a:buNone/>
            </a:pPr>
            <a:endParaRPr lang="en-US" sz="1200" b="1" dirty="0"/>
          </a:p>
          <a:p>
            <a:pPr marL="101598" indent="0">
              <a:buNone/>
            </a:pPr>
            <a:r>
              <a:rPr lang="en-US" sz="1200" dirty="0"/>
              <a:t>Measure missing from PRAPARE, in particular:</a:t>
            </a:r>
            <a:endParaRPr lang="en-US" sz="1200" b="1" dirty="0"/>
          </a:p>
          <a:p>
            <a:r>
              <a:rPr lang="en-US" sz="1200" dirty="0"/>
              <a:t>Sleep</a:t>
            </a:r>
          </a:p>
          <a:p>
            <a:r>
              <a:rPr lang="en-US" sz="1200" dirty="0"/>
              <a:t>Literacy/health literacy (as opposed to just education level)</a:t>
            </a:r>
          </a:p>
          <a:p>
            <a:r>
              <a:rPr lang="en-US" sz="1200" dirty="0"/>
              <a:t>Acculturation</a:t>
            </a:r>
          </a:p>
          <a:p>
            <a:r>
              <a:rPr lang="en-US" sz="1200" dirty="0"/>
              <a:t>Culture associated risk behaviors (such as smoking, alcohol, and diet)</a:t>
            </a:r>
          </a:p>
          <a:p>
            <a:r>
              <a:rPr lang="en-US" sz="1200" dirty="0"/>
              <a:t>Air quality</a:t>
            </a:r>
          </a:p>
          <a:p>
            <a:r>
              <a:rPr lang="en-US" sz="1200" dirty="0"/>
              <a:t>Sex/Gender</a:t>
            </a:r>
          </a:p>
          <a:p>
            <a:r>
              <a:rPr lang="en-US" sz="1200" dirty="0"/>
              <a:t>Physical Activity</a:t>
            </a:r>
          </a:p>
          <a:p>
            <a:r>
              <a:rPr lang="en-US" sz="1200" dirty="0"/>
              <a:t>Sexual function</a:t>
            </a:r>
          </a:p>
          <a:p>
            <a:r>
              <a:rPr lang="en-US" sz="1200" dirty="0"/>
              <a:t>Marital Status</a:t>
            </a:r>
          </a:p>
          <a:p>
            <a:endParaRPr lang="en-US" sz="1200" dirty="0"/>
          </a:p>
        </p:txBody>
      </p:sp>
    </p:spTree>
    <p:extLst>
      <p:ext uri="{BB962C8B-B14F-4D97-AF65-F5344CB8AC3E}">
        <p14:creationId xmlns:p14="http://schemas.microsoft.com/office/powerpoint/2010/main" val="361677984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BD5280-9270-4DFD-8747-395B906D172A}"/>
              </a:ext>
            </a:extLst>
          </p:cNvPr>
          <p:cNvSpPr>
            <a:spLocks noGrp="1"/>
          </p:cNvSpPr>
          <p:nvPr>
            <p:ph type="title"/>
          </p:nvPr>
        </p:nvSpPr>
        <p:spPr/>
        <p:txBody>
          <a:bodyPr>
            <a:normAutofit/>
          </a:bodyPr>
          <a:lstStyle/>
          <a:p>
            <a:r>
              <a:rPr lang="en-US" dirty="0"/>
              <a:t>SDOH associations with Diabetes</a:t>
            </a:r>
          </a:p>
        </p:txBody>
      </p:sp>
      <p:sp>
        <p:nvSpPr>
          <p:cNvPr id="3" name="Text Placeholder 2">
            <a:extLst>
              <a:ext uri="{FF2B5EF4-FFF2-40B4-BE49-F238E27FC236}">
                <a16:creationId xmlns:a16="http://schemas.microsoft.com/office/drawing/2014/main" id="{A186B8F1-4937-48B3-9EC9-1D9C02E54B40}"/>
              </a:ext>
            </a:extLst>
          </p:cNvPr>
          <p:cNvSpPr>
            <a:spLocks noGrp="1"/>
          </p:cNvSpPr>
          <p:nvPr>
            <p:ph type="body" idx="1"/>
          </p:nvPr>
        </p:nvSpPr>
        <p:spPr>
          <a:xfrm>
            <a:off x="1313641" y="954020"/>
            <a:ext cx="9747600" cy="4638675"/>
          </a:xfrm>
        </p:spPr>
        <p:txBody>
          <a:bodyPr>
            <a:noAutofit/>
          </a:bodyPr>
          <a:lstStyle/>
          <a:p>
            <a:pPr marL="101598" indent="0">
              <a:buNone/>
            </a:pPr>
            <a:r>
              <a:rPr lang="en-US" sz="1400" dirty="0"/>
              <a:t>Social Needs/Social Determinants domains with direct associations to </a:t>
            </a:r>
            <a:r>
              <a:rPr lang="en-US" sz="1400" b="1" dirty="0"/>
              <a:t>diabetes</a:t>
            </a:r>
            <a:r>
              <a:rPr lang="en-US" sz="1400" dirty="0"/>
              <a:t> control:</a:t>
            </a:r>
          </a:p>
          <a:p>
            <a:r>
              <a:rPr lang="en-US" sz="1400" dirty="0"/>
              <a:t>Food Insecurity</a:t>
            </a:r>
          </a:p>
          <a:p>
            <a:r>
              <a:rPr lang="en-US" sz="1400" dirty="0"/>
              <a:t>Employment</a:t>
            </a:r>
          </a:p>
          <a:p>
            <a:r>
              <a:rPr lang="en-US" sz="1400" dirty="0"/>
              <a:t>Education</a:t>
            </a:r>
          </a:p>
          <a:p>
            <a:r>
              <a:rPr lang="en-US" sz="1400" dirty="0"/>
              <a:t>Nativity</a:t>
            </a:r>
          </a:p>
          <a:p>
            <a:pPr marL="101598" indent="0">
              <a:buNone/>
            </a:pPr>
            <a:endParaRPr lang="en-US" sz="1400" dirty="0"/>
          </a:p>
          <a:p>
            <a:pPr marL="101598" indent="0">
              <a:buNone/>
            </a:pPr>
            <a:r>
              <a:rPr lang="en-US" sz="1400" dirty="0"/>
              <a:t>Social Needs/Social Determinants domains with indirect associations or effect modifiers. These were strongly associated with other risk factors such as age, safety and poverty:</a:t>
            </a:r>
          </a:p>
          <a:p>
            <a:r>
              <a:rPr lang="en-US" sz="1400" dirty="0"/>
              <a:t>Stress</a:t>
            </a:r>
          </a:p>
          <a:p>
            <a:r>
              <a:rPr lang="en-US" sz="1400" dirty="0"/>
              <a:t>Insurance status</a:t>
            </a:r>
          </a:p>
          <a:p>
            <a:r>
              <a:rPr lang="en-US" sz="1400" dirty="0"/>
              <a:t>Social Support</a:t>
            </a:r>
          </a:p>
          <a:p>
            <a:r>
              <a:rPr lang="en-US" sz="1400" dirty="0"/>
              <a:t>Race/Ethnicity</a:t>
            </a:r>
          </a:p>
          <a:p>
            <a:pPr marL="101598" indent="0">
              <a:buNone/>
            </a:pPr>
            <a:endParaRPr lang="en-US" sz="1400" dirty="0"/>
          </a:p>
          <a:p>
            <a:pPr marL="101598" indent="0">
              <a:buNone/>
            </a:pPr>
            <a:r>
              <a:rPr lang="en-US" sz="1400" dirty="0"/>
              <a:t>Social Needs/Social Determinants that were not found in this literature review: </a:t>
            </a:r>
          </a:p>
          <a:p>
            <a:r>
              <a:rPr lang="en-US" sz="1400" dirty="0"/>
              <a:t>Geography</a:t>
            </a:r>
          </a:p>
          <a:p>
            <a:r>
              <a:rPr lang="en-US" sz="1400" dirty="0"/>
              <a:t>Urban/Rural Status</a:t>
            </a:r>
          </a:p>
          <a:p>
            <a:r>
              <a:rPr lang="en-US" sz="1400" dirty="0"/>
              <a:t>Incarceration</a:t>
            </a:r>
          </a:p>
          <a:p>
            <a:pPr marL="101598" indent="0">
              <a:buNone/>
            </a:pPr>
            <a:endParaRPr lang="en-US" sz="1600" dirty="0"/>
          </a:p>
        </p:txBody>
      </p:sp>
    </p:spTree>
    <p:extLst>
      <p:ext uri="{BB962C8B-B14F-4D97-AF65-F5344CB8AC3E}">
        <p14:creationId xmlns:p14="http://schemas.microsoft.com/office/powerpoint/2010/main" val="191215113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 name="Diagram 11">
            <a:extLst>
              <a:ext uri="{FF2B5EF4-FFF2-40B4-BE49-F238E27FC236}">
                <a16:creationId xmlns:a16="http://schemas.microsoft.com/office/drawing/2014/main" id="{92CDD612-8950-45D7-AC82-649327D3487C}"/>
              </a:ext>
            </a:extLst>
          </p:cNvPr>
          <p:cNvGraphicFramePr/>
          <p:nvPr>
            <p:extLst>
              <p:ext uri="{D42A27DB-BD31-4B8C-83A1-F6EECF244321}">
                <p14:modId xmlns:p14="http://schemas.microsoft.com/office/powerpoint/2010/main" val="1126979089"/>
              </p:ext>
            </p:extLst>
          </p:nvPr>
        </p:nvGraphicFramePr>
        <p:xfrm>
          <a:off x="7179751" y="468988"/>
          <a:ext cx="4706107" cy="507869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Title 1">
            <a:extLst>
              <a:ext uri="{FF2B5EF4-FFF2-40B4-BE49-F238E27FC236}">
                <a16:creationId xmlns:a16="http://schemas.microsoft.com/office/drawing/2014/main" id="{F5BD5280-9270-4DFD-8747-395B906D172A}"/>
              </a:ext>
            </a:extLst>
          </p:cNvPr>
          <p:cNvSpPr>
            <a:spLocks noGrp="1"/>
          </p:cNvSpPr>
          <p:nvPr>
            <p:ph type="title"/>
          </p:nvPr>
        </p:nvSpPr>
        <p:spPr/>
        <p:txBody>
          <a:bodyPr>
            <a:normAutofit/>
          </a:bodyPr>
          <a:lstStyle/>
          <a:p>
            <a:r>
              <a:rPr lang="en-US" dirty="0"/>
              <a:t>SDOH associations with Hypertension</a:t>
            </a:r>
          </a:p>
        </p:txBody>
      </p:sp>
      <p:sp>
        <p:nvSpPr>
          <p:cNvPr id="3" name="Text Placeholder 2">
            <a:extLst>
              <a:ext uri="{FF2B5EF4-FFF2-40B4-BE49-F238E27FC236}">
                <a16:creationId xmlns:a16="http://schemas.microsoft.com/office/drawing/2014/main" id="{A186B8F1-4937-48B3-9EC9-1D9C02E54B40}"/>
              </a:ext>
            </a:extLst>
          </p:cNvPr>
          <p:cNvSpPr>
            <a:spLocks noGrp="1"/>
          </p:cNvSpPr>
          <p:nvPr>
            <p:ph type="body" idx="1"/>
          </p:nvPr>
        </p:nvSpPr>
        <p:spPr>
          <a:xfrm>
            <a:off x="1340876" y="1453488"/>
            <a:ext cx="5962648" cy="4094192"/>
          </a:xfrm>
        </p:spPr>
        <p:txBody>
          <a:bodyPr>
            <a:noAutofit/>
          </a:bodyPr>
          <a:lstStyle/>
          <a:p>
            <a:pPr marL="101598" indent="0">
              <a:buNone/>
            </a:pPr>
            <a:r>
              <a:rPr lang="en-US" sz="1400" dirty="0"/>
              <a:t>Social Needs/Social Determinants domains with direct associations to </a:t>
            </a:r>
            <a:r>
              <a:rPr lang="en-US" sz="1400" b="1" dirty="0"/>
              <a:t>Hypertension</a:t>
            </a:r>
            <a:r>
              <a:rPr lang="en-US" sz="1400" dirty="0"/>
              <a:t> control:</a:t>
            </a:r>
          </a:p>
          <a:p>
            <a:r>
              <a:rPr lang="en-US" sz="1400" dirty="0"/>
              <a:t>Stress</a:t>
            </a:r>
          </a:p>
          <a:p>
            <a:r>
              <a:rPr lang="en-US" sz="1400" dirty="0"/>
              <a:t>Air quality</a:t>
            </a:r>
          </a:p>
          <a:p>
            <a:r>
              <a:rPr lang="en-US" sz="1400" dirty="0"/>
              <a:t>Physical activity</a:t>
            </a:r>
          </a:p>
          <a:p>
            <a:r>
              <a:rPr lang="en-US" sz="1400" dirty="0"/>
              <a:t>Sleep</a:t>
            </a:r>
          </a:p>
          <a:p>
            <a:r>
              <a:rPr lang="en-US" sz="1400" dirty="0"/>
              <a:t>Health literacy</a:t>
            </a:r>
          </a:p>
          <a:p>
            <a:r>
              <a:rPr lang="en-US" sz="1400" dirty="0"/>
              <a:t>Acculturation</a:t>
            </a:r>
          </a:p>
          <a:p>
            <a:r>
              <a:rPr lang="en-US" sz="1400" dirty="0"/>
              <a:t>Religious affiliations</a:t>
            </a:r>
          </a:p>
          <a:p>
            <a:r>
              <a:rPr lang="en-US" sz="1400" dirty="0"/>
              <a:t>Digital literacy</a:t>
            </a:r>
          </a:p>
          <a:p>
            <a:r>
              <a:rPr lang="en-US" sz="1400" dirty="0"/>
              <a:t>Disability</a:t>
            </a:r>
          </a:p>
          <a:p>
            <a:endParaRPr lang="en-US" sz="1400" dirty="0"/>
          </a:p>
          <a:p>
            <a:endParaRPr lang="en-US" sz="1400" dirty="0"/>
          </a:p>
          <a:p>
            <a:pPr marL="101598" indent="0">
              <a:buNone/>
            </a:pPr>
            <a:endParaRPr lang="en-US" sz="1400" dirty="0"/>
          </a:p>
          <a:p>
            <a:pPr marL="101598" indent="0">
              <a:buNone/>
            </a:pPr>
            <a:endParaRPr lang="en-US" sz="1600" dirty="0"/>
          </a:p>
        </p:txBody>
      </p:sp>
      <p:sp>
        <p:nvSpPr>
          <p:cNvPr id="13" name="TextBox 12">
            <a:extLst>
              <a:ext uri="{FF2B5EF4-FFF2-40B4-BE49-F238E27FC236}">
                <a16:creationId xmlns:a16="http://schemas.microsoft.com/office/drawing/2014/main" id="{C8A918D1-B8E4-4424-9546-8185A82F93E4}"/>
              </a:ext>
            </a:extLst>
          </p:cNvPr>
          <p:cNvSpPr txBox="1"/>
          <p:nvPr/>
        </p:nvSpPr>
        <p:spPr>
          <a:xfrm>
            <a:off x="8276950" y="5271948"/>
            <a:ext cx="2511706" cy="369332"/>
          </a:xfrm>
          <a:prstGeom prst="rect">
            <a:avLst/>
          </a:prstGeom>
          <a:noFill/>
        </p:spPr>
        <p:txBody>
          <a:bodyPr wrap="square" rtlCol="0">
            <a:spAutoFit/>
          </a:bodyPr>
          <a:lstStyle/>
          <a:p>
            <a:pPr algn="ctr"/>
            <a:r>
              <a:rPr lang="en-US" b="1" dirty="0"/>
              <a:t>HYPERTENSION</a:t>
            </a:r>
          </a:p>
        </p:txBody>
      </p:sp>
      <p:sp>
        <p:nvSpPr>
          <p:cNvPr id="14" name="Arrow: Down 13">
            <a:extLst>
              <a:ext uri="{FF2B5EF4-FFF2-40B4-BE49-F238E27FC236}">
                <a16:creationId xmlns:a16="http://schemas.microsoft.com/office/drawing/2014/main" id="{A7867136-5D27-42EE-A82A-808E4E6BA16C}"/>
              </a:ext>
            </a:extLst>
          </p:cNvPr>
          <p:cNvSpPr/>
          <p:nvPr/>
        </p:nvSpPr>
        <p:spPr>
          <a:xfrm>
            <a:off x="9324459" y="4822826"/>
            <a:ext cx="416689" cy="358816"/>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12637177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BD5280-9270-4DFD-8747-395B906D172A}"/>
              </a:ext>
            </a:extLst>
          </p:cNvPr>
          <p:cNvSpPr>
            <a:spLocks noGrp="1"/>
          </p:cNvSpPr>
          <p:nvPr>
            <p:ph type="title"/>
          </p:nvPr>
        </p:nvSpPr>
        <p:spPr/>
        <p:txBody>
          <a:bodyPr>
            <a:normAutofit/>
          </a:bodyPr>
          <a:lstStyle/>
          <a:p>
            <a:r>
              <a:rPr lang="en-US" dirty="0"/>
              <a:t>Impact of SDoH on Diabetes</a:t>
            </a:r>
          </a:p>
        </p:txBody>
      </p:sp>
      <p:sp>
        <p:nvSpPr>
          <p:cNvPr id="3" name="Text Placeholder 2">
            <a:extLst>
              <a:ext uri="{FF2B5EF4-FFF2-40B4-BE49-F238E27FC236}">
                <a16:creationId xmlns:a16="http://schemas.microsoft.com/office/drawing/2014/main" id="{A186B8F1-4937-48B3-9EC9-1D9C02E54B40}"/>
              </a:ext>
            </a:extLst>
          </p:cNvPr>
          <p:cNvSpPr>
            <a:spLocks noGrp="1"/>
          </p:cNvSpPr>
          <p:nvPr>
            <p:ph type="body" idx="1"/>
          </p:nvPr>
        </p:nvSpPr>
        <p:spPr>
          <a:xfrm>
            <a:off x="1332690" y="1276834"/>
            <a:ext cx="9747600" cy="4748032"/>
          </a:xfrm>
        </p:spPr>
        <p:txBody>
          <a:bodyPr>
            <a:normAutofit fontScale="70000" lnSpcReduction="20000"/>
          </a:bodyPr>
          <a:lstStyle/>
          <a:p>
            <a:r>
              <a:rPr lang="en-US" dirty="0"/>
              <a:t>Patients of Hispanic ethnicity who speak English very well are more likely to develop diabetes</a:t>
            </a:r>
          </a:p>
          <a:p>
            <a:r>
              <a:rPr lang="en-US" dirty="0"/>
              <a:t>Food security is a major factor in glycemic control</a:t>
            </a:r>
          </a:p>
          <a:p>
            <a:r>
              <a:rPr lang="en-US" dirty="0"/>
              <a:t>Stress from multiple domains such as socio-economic, gender-based discrimination, lack of social support and depression all have similar effects on a patient's ability to control their diabetes.</a:t>
            </a:r>
          </a:p>
          <a:p>
            <a:r>
              <a:rPr lang="en-US" dirty="0"/>
              <a:t>While the relationship between social status and glycemic control is unclear, education and income are strongly associated with glycemic control.</a:t>
            </a:r>
          </a:p>
          <a:p>
            <a:r>
              <a:rPr lang="en-US" dirty="0"/>
              <a:t>Having Medicaid, as opposed to being uninsured, is associated with better quality of care and better outcomes for glycemic control. </a:t>
            </a:r>
          </a:p>
          <a:p>
            <a:r>
              <a:rPr lang="en-US" dirty="0"/>
              <a:t>Race and ethnicity are confounded by the distribution of other SDoH factors such as social support, geography or health literacy. </a:t>
            </a:r>
          </a:p>
          <a:p>
            <a:endParaRPr lang="en-US" dirty="0"/>
          </a:p>
          <a:p>
            <a:endParaRPr lang="en-US" dirty="0"/>
          </a:p>
          <a:p>
            <a:endParaRPr lang="en-US" dirty="0"/>
          </a:p>
          <a:p>
            <a:endParaRPr lang="en-US" dirty="0"/>
          </a:p>
        </p:txBody>
      </p:sp>
    </p:spTree>
    <p:extLst>
      <p:ext uri="{BB962C8B-B14F-4D97-AF65-F5344CB8AC3E}">
        <p14:creationId xmlns:p14="http://schemas.microsoft.com/office/powerpoint/2010/main" val="277267631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3342011" y="122088"/>
            <a:ext cx="5267915" cy="978400"/>
          </a:xfrm>
        </p:spPr>
        <p:txBody>
          <a:bodyPr/>
          <a:lstStyle/>
          <a:p>
            <a:r>
              <a:rPr lang="en-US" dirty="0"/>
              <a:t>What does it mean?</a:t>
            </a:r>
          </a:p>
        </p:txBody>
      </p:sp>
      <p:sp>
        <p:nvSpPr>
          <p:cNvPr id="13" name="Oval 12">
            <a:extLst>
              <a:ext uri="{FF2B5EF4-FFF2-40B4-BE49-F238E27FC236}">
                <a16:creationId xmlns:a16="http://schemas.microsoft.com/office/drawing/2014/main" id="{1DA52785-9969-44AE-9221-786D3D5CB41A}"/>
              </a:ext>
            </a:extLst>
          </p:cNvPr>
          <p:cNvSpPr/>
          <p:nvPr/>
        </p:nvSpPr>
        <p:spPr>
          <a:xfrm>
            <a:off x="2100590" y="3604631"/>
            <a:ext cx="1732745" cy="1714470"/>
          </a:xfrm>
          <a:prstGeom prst="ellipse">
            <a:avLst/>
          </a:prstGeom>
          <a:solidFill>
            <a:schemeClr val="accent1">
              <a:lumMod val="60000"/>
              <a:lumOff val="40000"/>
            </a:schemeClr>
          </a:solidFill>
          <a:ln>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tx1"/>
                </a:solidFill>
              </a:rPr>
              <a:t>Diabetes development</a:t>
            </a:r>
          </a:p>
        </p:txBody>
      </p:sp>
      <p:cxnSp>
        <p:nvCxnSpPr>
          <p:cNvPr id="25" name="Straight Arrow Connector 24">
            <a:extLst>
              <a:ext uri="{FF2B5EF4-FFF2-40B4-BE49-F238E27FC236}">
                <a16:creationId xmlns:a16="http://schemas.microsoft.com/office/drawing/2014/main" id="{8E832E8A-1C47-4A91-A670-AFDC2E9AFF95}"/>
              </a:ext>
            </a:extLst>
          </p:cNvPr>
          <p:cNvCxnSpPr>
            <a:cxnSpLocks/>
          </p:cNvCxnSpPr>
          <p:nvPr/>
        </p:nvCxnSpPr>
        <p:spPr>
          <a:xfrm flipH="1">
            <a:off x="9831251" y="2556381"/>
            <a:ext cx="621877" cy="1688470"/>
          </a:xfrm>
          <a:prstGeom prst="straightConnector1">
            <a:avLst/>
          </a:prstGeom>
          <a:ln>
            <a:solidFill>
              <a:schemeClr val="accent4"/>
            </a:solidFill>
            <a:tailEnd type="triangle"/>
          </a:ln>
        </p:spPr>
        <p:style>
          <a:lnRef idx="1">
            <a:schemeClr val="accent1"/>
          </a:lnRef>
          <a:fillRef idx="0">
            <a:schemeClr val="accent1"/>
          </a:fillRef>
          <a:effectRef idx="0">
            <a:schemeClr val="accent1"/>
          </a:effectRef>
          <a:fontRef idx="minor">
            <a:schemeClr val="tx1"/>
          </a:fontRef>
        </p:style>
      </p:cxnSp>
      <p:cxnSp>
        <p:nvCxnSpPr>
          <p:cNvPr id="46" name="Straight Arrow Connector 45">
            <a:extLst>
              <a:ext uri="{FF2B5EF4-FFF2-40B4-BE49-F238E27FC236}">
                <a16:creationId xmlns:a16="http://schemas.microsoft.com/office/drawing/2014/main" id="{BF7C32F3-2432-4108-935B-054684C65C9D}"/>
              </a:ext>
            </a:extLst>
          </p:cNvPr>
          <p:cNvCxnSpPr>
            <a:cxnSpLocks/>
          </p:cNvCxnSpPr>
          <p:nvPr/>
        </p:nvCxnSpPr>
        <p:spPr>
          <a:xfrm>
            <a:off x="8748230" y="2167347"/>
            <a:ext cx="1022024" cy="0"/>
          </a:xfrm>
          <a:prstGeom prst="straightConnector1">
            <a:avLst/>
          </a:prstGeom>
          <a:ln>
            <a:solidFill>
              <a:schemeClr val="accent4"/>
            </a:solidFill>
            <a:tailEnd type="triangle"/>
          </a:ln>
        </p:spPr>
        <p:style>
          <a:lnRef idx="1">
            <a:schemeClr val="accent1"/>
          </a:lnRef>
          <a:fillRef idx="0">
            <a:schemeClr val="accent1"/>
          </a:fillRef>
          <a:effectRef idx="0">
            <a:schemeClr val="accent1"/>
          </a:effectRef>
          <a:fontRef idx="minor">
            <a:schemeClr val="tx1"/>
          </a:fontRef>
        </p:style>
      </p:cxnSp>
      <p:cxnSp>
        <p:nvCxnSpPr>
          <p:cNvPr id="40" name="Straight Arrow Connector 39">
            <a:extLst>
              <a:ext uri="{FF2B5EF4-FFF2-40B4-BE49-F238E27FC236}">
                <a16:creationId xmlns:a16="http://schemas.microsoft.com/office/drawing/2014/main" id="{51D1AB90-E59E-4093-9EFF-EC47DF1F2287}"/>
              </a:ext>
            </a:extLst>
          </p:cNvPr>
          <p:cNvCxnSpPr>
            <a:cxnSpLocks/>
          </p:cNvCxnSpPr>
          <p:nvPr/>
        </p:nvCxnSpPr>
        <p:spPr>
          <a:xfrm>
            <a:off x="2496469" y="1254085"/>
            <a:ext cx="418860" cy="0"/>
          </a:xfrm>
          <a:prstGeom prst="straightConnector1">
            <a:avLst/>
          </a:prstGeom>
          <a:ln>
            <a:solidFill>
              <a:schemeClr val="accent4"/>
            </a:solidFill>
            <a:tailEnd type="triangle"/>
          </a:ln>
        </p:spPr>
        <p:style>
          <a:lnRef idx="1">
            <a:schemeClr val="accent1"/>
          </a:lnRef>
          <a:fillRef idx="0">
            <a:schemeClr val="accent1"/>
          </a:fillRef>
          <a:effectRef idx="0">
            <a:schemeClr val="accent1"/>
          </a:effectRef>
          <a:fontRef idx="minor">
            <a:schemeClr val="tx1"/>
          </a:fontRef>
        </p:style>
      </p:cxnSp>
      <p:cxnSp>
        <p:nvCxnSpPr>
          <p:cNvPr id="20" name="Straight Arrow Connector 19">
            <a:extLst>
              <a:ext uri="{FF2B5EF4-FFF2-40B4-BE49-F238E27FC236}">
                <a16:creationId xmlns:a16="http://schemas.microsoft.com/office/drawing/2014/main" id="{39E63BFB-C31A-475C-B52C-30138E6C054D}"/>
              </a:ext>
            </a:extLst>
          </p:cNvPr>
          <p:cNvCxnSpPr>
            <a:cxnSpLocks/>
          </p:cNvCxnSpPr>
          <p:nvPr/>
        </p:nvCxnSpPr>
        <p:spPr>
          <a:xfrm>
            <a:off x="7964667" y="2522319"/>
            <a:ext cx="740572" cy="1792844"/>
          </a:xfrm>
          <a:prstGeom prst="straightConnector1">
            <a:avLst/>
          </a:prstGeom>
          <a:ln>
            <a:solidFill>
              <a:schemeClr val="accent4"/>
            </a:solidFill>
            <a:tailEnd type="triangle"/>
          </a:ln>
        </p:spPr>
        <p:style>
          <a:lnRef idx="1">
            <a:schemeClr val="accent1"/>
          </a:lnRef>
          <a:fillRef idx="0">
            <a:schemeClr val="accent1"/>
          </a:fillRef>
          <a:effectRef idx="0">
            <a:schemeClr val="accent1"/>
          </a:effectRef>
          <a:fontRef idx="minor">
            <a:schemeClr val="tx1"/>
          </a:fontRef>
        </p:style>
      </p:cxnSp>
      <p:sp>
        <p:nvSpPr>
          <p:cNvPr id="27" name="Oval 26">
            <a:extLst>
              <a:ext uri="{FF2B5EF4-FFF2-40B4-BE49-F238E27FC236}">
                <a16:creationId xmlns:a16="http://schemas.microsoft.com/office/drawing/2014/main" id="{D5043398-BCAD-4137-AFFB-8AB572FC65A2}"/>
              </a:ext>
            </a:extLst>
          </p:cNvPr>
          <p:cNvSpPr/>
          <p:nvPr/>
        </p:nvSpPr>
        <p:spPr>
          <a:xfrm>
            <a:off x="3014007" y="704151"/>
            <a:ext cx="1144017" cy="1172896"/>
          </a:xfrm>
          <a:prstGeom prst="ellipse">
            <a:avLst/>
          </a:prstGeom>
          <a:solidFill>
            <a:schemeClr val="accent1">
              <a:lumMod val="60000"/>
              <a:lumOff val="40000"/>
            </a:schemeClr>
          </a:solidFill>
          <a:ln>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rPr>
              <a:t>Food insecurity</a:t>
            </a:r>
          </a:p>
        </p:txBody>
      </p:sp>
      <p:sp>
        <p:nvSpPr>
          <p:cNvPr id="28" name="Oval 27">
            <a:extLst>
              <a:ext uri="{FF2B5EF4-FFF2-40B4-BE49-F238E27FC236}">
                <a16:creationId xmlns:a16="http://schemas.microsoft.com/office/drawing/2014/main" id="{40E0BE1B-5523-4ED9-9C4E-F6FFAD6462F7}"/>
              </a:ext>
            </a:extLst>
          </p:cNvPr>
          <p:cNvSpPr/>
          <p:nvPr/>
        </p:nvSpPr>
        <p:spPr>
          <a:xfrm>
            <a:off x="1343079" y="667637"/>
            <a:ext cx="1144017" cy="1172896"/>
          </a:xfrm>
          <a:prstGeom prst="ellipse">
            <a:avLst/>
          </a:prstGeom>
          <a:solidFill>
            <a:schemeClr val="accent1">
              <a:lumMod val="60000"/>
              <a:lumOff val="40000"/>
            </a:schemeClr>
          </a:solidFill>
          <a:ln>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rPr>
              <a:t>Nativity</a:t>
            </a:r>
          </a:p>
        </p:txBody>
      </p:sp>
      <p:cxnSp>
        <p:nvCxnSpPr>
          <p:cNvPr id="30" name="Straight Arrow Connector 29">
            <a:extLst>
              <a:ext uri="{FF2B5EF4-FFF2-40B4-BE49-F238E27FC236}">
                <a16:creationId xmlns:a16="http://schemas.microsoft.com/office/drawing/2014/main" id="{B0359118-672D-46D8-BE10-D8566C3BC110}"/>
              </a:ext>
            </a:extLst>
          </p:cNvPr>
          <p:cNvCxnSpPr>
            <a:cxnSpLocks/>
          </p:cNvCxnSpPr>
          <p:nvPr/>
        </p:nvCxnSpPr>
        <p:spPr>
          <a:xfrm>
            <a:off x="3794247" y="1863351"/>
            <a:ext cx="56914" cy="278165"/>
          </a:xfrm>
          <a:prstGeom prst="straightConnector1">
            <a:avLst/>
          </a:prstGeom>
          <a:ln>
            <a:solidFill>
              <a:schemeClr val="accent4"/>
            </a:solidFill>
            <a:tailEnd type="triangle"/>
          </a:ln>
        </p:spPr>
        <p:style>
          <a:lnRef idx="1">
            <a:schemeClr val="accent1"/>
          </a:lnRef>
          <a:fillRef idx="0">
            <a:schemeClr val="accent1"/>
          </a:fillRef>
          <a:effectRef idx="0">
            <a:schemeClr val="accent1"/>
          </a:effectRef>
          <a:fontRef idx="minor">
            <a:schemeClr val="tx1"/>
          </a:fontRef>
        </p:style>
      </p:cxnSp>
      <p:cxnSp>
        <p:nvCxnSpPr>
          <p:cNvPr id="33" name="Straight Arrow Connector 32">
            <a:extLst>
              <a:ext uri="{FF2B5EF4-FFF2-40B4-BE49-F238E27FC236}">
                <a16:creationId xmlns:a16="http://schemas.microsoft.com/office/drawing/2014/main" id="{31DE0BA5-7ED0-4389-8E3F-570645695262}"/>
              </a:ext>
            </a:extLst>
          </p:cNvPr>
          <p:cNvCxnSpPr>
            <a:cxnSpLocks/>
          </p:cNvCxnSpPr>
          <p:nvPr/>
        </p:nvCxnSpPr>
        <p:spPr>
          <a:xfrm flipV="1">
            <a:off x="2361444" y="1840533"/>
            <a:ext cx="800045" cy="602419"/>
          </a:xfrm>
          <a:prstGeom prst="straightConnector1">
            <a:avLst/>
          </a:prstGeom>
          <a:ln>
            <a:solidFill>
              <a:schemeClr val="accent4"/>
            </a:solidFill>
            <a:tailEnd type="triangle"/>
          </a:ln>
        </p:spPr>
        <p:style>
          <a:lnRef idx="1">
            <a:schemeClr val="accent1"/>
          </a:lnRef>
          <a:fillRef idx="0">
            <a:schemeClr val="accent1"/>
          </a:fillRef>
          <a:effectRef idx="0">
            <a:schemeClr val="accent1"/>
          </a:effectRef>
          <a:fontRef idx="minor">
            <a:schemeClr val="tx1"/>
          </a:fontRef>
        </p:style>
      </p:cxnSp>
      <p:sp>
        <p:nvSpPr>
          <p:cNvPr id="35" name="Oval 34">
            <a:extLst>
              <a:ext uri="{FF2B5EF4-FFF2-40B4-BE49-F238E27FC236}">
                <a16:creationId xmlns:a16="http://schemas.microsoft.com/office/drawing/2014/main" id="{86BAF2A2-E024-40B7-B57A-7E1946ACD9E5}"/>
              </a:ext>
            </a:extLst>
          </p:cNvPr>
          <p:cNvSpPr/>
          <p:nvPr/>
        </p:nvSpPr>
        <p:spPr>
          <a:xfrm>
            <a:off x="622851" y="3641772"/>
            <a:ext cx="1144017" cy="1172896"/>
          </a:xfrm>
          <a:prstGeom prst="ellipse">
            <a:avLst/>
          </a:prstGeom>
          <a:solidFill>
            <a:schemeClr val="accent1">
              <a:lumMod val="60000"/>
              <a:lumOff val="40000"/>
            </a:schemeClr>
          </a:solidFill>
          <a:ln>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rPr>
              <a:t>Insurance status</a:t>
            </a:r>
          </a:p>
        </p:txBody>
      </p:sp>
      <p:sp>
        <p:nvSpPr>
          <p:cNvPr id="36" name="Oval 35">
            <a:extLst>
              <a:ext uri="{FF2B5EF4-FFF2-40B4-BE49-F238E27FC236}">
                <a16:creationId xmlns:a16="http://schemas.microsoft.com/office/drawing/2014/main" id="{6098CF95-1D72-4E3B-9BB1-AB9EAE1EF462}"/>
              </a:ext>
            </a:extLst>
          </p:cNvPr>
          <p:cNvSpPr/>
          <p:nvPr/>
        </p:nvSpPr>
        <p:spPr>
          <a:xfrm>
            <a:off x="3420262" y="2154063"/>
            <a:ext cx="1144017" cy="1172896"/>
          </a:xfrm>
          <a:prstGeom prst="ellipse">
            <a:avLst/>
          </a:prstGeom>
          <a:solidFill>
            <a:schemeClr val="accent1">
              <a:lumMod val="60000"/>
              <a:lumOff val="40000"/>
            </a:schemeClr>
          </a:solidFill>
          <a:ln>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rPr>
              <a:t>Stress</a:t>
            </a:r>
          </a:p>
        </p:txBody>
      </p:sp>
      <p:cxnSp>
        <p:nvCxnSpPr>
          <p:cNvPr id="37" name="Straight Arrow Connector 36">
            <a:extLst>
              <a:ext uri="{FF2B5EF4-FFF2-40B4-BE49-F238E27FC236}">
                <a16:creationId xmlns:a16="http://schemas.microsoft.com/office/drawing/2014/main" id="{BF38831F-E104-426D-817E-835B2426A8EB}"/>
              </a:ext>
            </a:extLst>
          </p:cNvPr>
          <p:cNvCxnSpPr>
            <a:cxnSpLocks/>
          </p:cNvCxnSpPr>
          <p:nvPr/>
        </p:nvCxnSpPr>
        <p:spPr>
          <a:xfrm>
            <a:off x="1915086" y="1840533"/>
            <a:ext cx="1" cy="601966"/>
          </a:xfrm>
          <a:prstGeom prst="straightConnector1">
            <a:avLst/>
          </a:prstGeom>
          <a:ln>
            <a:solidFill>
              <a:schemeClr val="accent4"/>
            </a:solidFill>
            <a:tailEnd type="triangle"/>
          </a:ln>
        </p:spPr>
        <p:style>
          <a:lnRef idx="1">
            <a:schemeClr val="accent1"/>
          </a:lnRef>
          <a:fillRef idx="0">
            <a:schemeClr val="accent1"/>
          </a:fillRef>
          <a:effectRef idx="0">
            <a:schemeClr val="accent1"/>
          </a:effectRef>
          <a:fontRef idx="minor">
            <a:schemeClr val="tx1"/>
          </a:fontRef>
        </p:style>
      </p:cxnSp>
      <p:cxnSp>
        <p:nvCxnSpPr>
          <p:cNvPr id="48" name="Straight Arrow Connector 47">
            <a:extLst>
              <a:ext uri="{FF2B5EF4-FFF2-40B4-BE49-F238E27FC236}">
                <a16:creationId xmlns:a16="http://schemas.microsoft.com/office/drawing/2014/main" id="{D8500362-22D9-482B-9871-28A7D2EACFF1}"/>
              </a:ext>
            </a:extLst>
          </p:cNvPr>
          <p:cNvCxnSpPr>
            <a:cxnSpLocks/>
          </p:cNvCxnSpPr>
          <p:nvPr/>
        </p:nvCxnSpPr>
        <p:spPr>
          <a:xfrm flipV="1">
            <a:off x="2503020" y="2865271"/>
            <a:ext cx="947091" cy="22552"/>
          </a:xfrm>
          <a:prstGeom prst="straightConnector1">
            <a:avLst/>
          </a:prstGeom>
          <a:ln>
            <a:solidFill>
              <a:schemeClr val="accent4"/>
            </a:solidFill>
            <a:tailEnd type="triangle"/>
          </a:ln>
        </p:spPr>
        <p:style>
          <a:lnRef idx="1">
            <a:schemeClr val="accent1"/>
          </a:lnRef>
          <a:fillRef idx="0">
            <a:schemeClr val="accent1"/>
          </a:fillRef>
          <a:effectRef idx="0">
            <a:schemeClr val="accent1"/>
          </a:effectRef>
          <a:fontRef idx="minor">
            <a:schemeClr val="tx1"/>
          </a:fontRef>
        </p:style>
      </p:cxnSp>
      <p:cxnSp>
        <p:nvCxnSpPr>
          <p:cNvPr id="49" name="Straight Arrow Connector 48">
            <a:extLst>
              <a:ext uri="{FF2B5EF4-FFF2-40B4-BE49-F238E27FC236}">
                <a16:creationId xmlns:a16="http://schemas.microsoft.com/office/drawing/2014/main" id="{32481438-1390-4D81-BCA3-BFFA63790677}"/>
              </a:ext>
            </a:extLst>
          </p:cNvPr>
          <p:cNvCxnSpPr>
            <a:cxnSpLocks/>
          </p:cNvCxnSpPr>
          <p:nvPr/>
        </p:nvCxnSpPr>
        <p:spPr>
          <a:xfrm flipH="1">
            <a:off x="3024750" y="1837746"/>
            <a:ext cx="406414" cy="1635896"/>
          </a:xfrm>
          <a:prstGeom prst="straightConnector1">
            <a:avLst/>
          </a:prstGeom>
          <a:ln>
            <a:solidFill>
              <a:schemeClr val="accent4"/>
            </a:solidFill>
            <a:tailEnd type="triangle"/>
          </a:ln>
        </p:spPr>
        <p:style>
          <a:lnRef idx="1">
            <a:schemeClr val="accent1"/>
          </a:lnRef>
          <a:fillRef idx="0">
            <a:schemeClr val="accent1"/>
          </a:fillRef>
          <a:effectRef idx="0">
            <a:schemeClr val="accent1"/>
          </a:effectRef>
          <a:fontRef idx="minor">
            <a:schemeClr val="tx1"/>
          </a:fontRef>
        </p:style>
      </p:cxnSp>
      <p:cxnSp>
        <p:nvCxnSpPr>
          <p:cNvPr id="51" name="Straight Arrow Connector 50">
            <a:extLst>
              <a:ext uri="{FF2B5EF4-FFF2-40B4-BE49-F238E27FC236}">
                <a16:creationId xmlns:a16="http://schemas.microsoft.com/office/drawing/2014/main" id="{02D1CED9-266B-4D17-9173-6309EA3CF093}"/>
              </a:ext>
            </a:extLst>
          </p:cNvPr>
          <p:cNvCxnSpPr>
            <a:cxnSpLocks/>
          </p:cNvCxnSpPr>
          <p:nvPr/>
        </p:nvCxnSpPr>
        <p:spPr>
          <a:xfrm flipH="1">
            <a:off x="3506334" y="3267657"/>
            <a:ext cx="220554" cy="411969"/>
          </a:xfrm>
          <a:prstGeom prst="straightConnector1">
            <a:avLst/>
          </a:prstGeom>
          <a:ln>
            <a:solidFill>
              <a:schemeClr val="accent4"/>
            </a:solidFill>
            <a:tailEnd type="triangle"/>
          </a:ln>
        </p:spPr>
        <p:style>
          <a:lnRef idx="1">
            <a:schemeClr val="accent1"/>
          </a:lnRef>
          <a:fillRef idx="0">
            <a:schemeClr val="accent1"/>
          </a:fillRef>
          <a:effectRef idx="0">
            <a:schemeClr val="accent1"/>
          </a:effectRef>
          <a:fontRef idx="minor">
            <a:schemeClr val="tx1"/>
          </a:fontRef>
        </p:style>
      </p:cxnSp>
      <p:cxnSp>
        <p:nvCxnSpPr>
          <p:cNvPr id="55" name="Straight Arrow Connector 54">
            <a:extLst>
              <a:ext uri="{FF2B5EF4-FFF2-40B4-BE49-F238E27FC236}">
                <a16:creationId xmlns:a16="http://schemas.microsoft.com/office/drawing/2014/main" id="{E92DE0D6-C22A-4BD9-9071-1CD38F808B2E}"/>
              </a:ext>
            </a:extLst>
          </p:cNvPr>
          <p:cNvCxnSpPr>
            <a:cxnSpLocks/>
          </p:cNvCxnSpPr>
          <p:nvPr/>
        </p:nvCxnSpPr>
        <p:spPr>
          <a:xfrm flipH="1">
            <a:off x="1562452" y="3473641"/>
            <a:ext cx="204416" cy="257223"/>
          </a:xfrm>
          <a:prstGeom prst="straightConnector1">
            <a:avLst/>
          </a:prstGeom>
          <a:ln>
            <a:solidFill>
              <a:schemeClr val="accent4"/>
            </a:solidFill>
            <a:tailEnd type="triangle"/>
          </a:ln>
        </p:spPr>
        <p:style>
          <a:lnRef idx="1">
            <a:schemeClr val="accent1"/>
          </a:lnRef>
          <a:fillRef idx="0">
            <a:schemeClr val="accent1"/>
          </a:fillRef>
          <a:effectRef idx="0">
            <a:schemeClr val="accent1"/>
          </a:effectRef>
          <a:fontRef idx="minor">
            <a:schemeClr val="tx1"/>
          </a:fontRef>
        </p:style>
      </p:cxnSp>
      <p:cxnSp>
        <p:nvCxnSpPr>
          <p:cNvPr id="59" name="Straight Arrow Connector 58">
            <a:extLst>
              <a:ext uri="{FF2B5EF4-FFF2-40B4-BE49-F238E27FC236}">
                <a16:creationId xmlns:a16="http://schemas.microsoft.com/office/drawing/2014/main" id="{2901ABB3-9567-4D08-83C7-A73EFA37A466}"/>
              </a:ext>
            </a:extLst>
          </p:cNvPr>
          <p:cNvCxnSpPr>
            <a:cxnSpLocks/>
          </p:cNvCxnSpPr>
          <p:nvPr/>
        </p:nvCxnSpPr>
        <p:spPr>
          <a:xfrm flipH="1">
            <a:off x="1194859" y="1727324"/>
            <a:ext cx="382543" cy="1830490"/>
          </a:xfrm>
          <a:prstGeom prst="straightConnector1">
            <a:avLst/>
          </a:prstGeom>
          <a:ln>
            <a:solidFill>
              <a:schemeClr val="accent4"/>
            </a:solidFill>
            <a:tailEnd type="triangle"/>
          </a:ln>
        </p:spPr>
        <p:style>
          <a:lnRef idx="1">
            <a:schemeClr val="accent1"/>
          </a:lnRef>
          <a:fillRef idx="0">
            <a:schemeClr val="accent1"/>
          </a:fillRef>
          <a:effectRef idx="0">
            <a:schemeClr val="accent1"/>
          </a:effectRef>
          <a:fontRef idx="minor">
            <a:schemeClr val="tx1"/>
          </a:fontRef>
        </p:style>
      </p:cxnSp>
      <p:cxnSp>
        <p:nvCxnSpPr>
          <p:cNvPr id="62" name="Straight Arrow Connector 61">
            <a:extLst>
              <a:ext uri="{FF2B5EF4-FFF2-40B4-BE49-F238E27FC236}">
                <a16:creationId xmlns:a16="http://schemas.microsoft.com/office/drawing/2014/main" id="{152BF915-2B8F-40AE-8DD8-EA0EA465DB0F}"/>
              </a:ext>
            </a:extLst>
          </p:cNvPr>
          <p:cNvCxnSpPr>
            <a:cxnSpLocks/>
          </p:cNvCxnSpPr>
          <p:nvPr/>
        </p:nvCxnSpPr>
        <p:spPr>
          <a:xfrm>
            <a:off x="1751767" y="4377074"/>
            <a:ext cx="220236" cy="75949"/>
          </a:xfrm>
          <a:prstGeom prst="straightConnector1">
            <a:avLst/>
          </a:prstGeom>
          <a:ln>
            <a:solidFill>
              <a:schemeClr val="accent4"/>
            </a:solidFill>
            <a:tailEnd type="triangle"/>
          </a:ln>
        </p:spPr>
        <p:style>
          <a:lnRef idx="1">
            <a:schemeClr val="accent1"/>
          </a:lnRef>
          <a:fillRef idx="0">
            <a:schemeClr val="accent1"/>
          </a:fillRef>
          <a:effectRef idx="0">
            <a:schemeClr val="accent1"/>
          </a:effectRef>
          <a:fontRef idx="minor">
            <a:schemeClr val="tx1"/>
          </a:fontRef>
        </p:style>
      </p:cxnSp>
      <p:sp>
        <p:nvSpPr>
          <p:cNvPr id="65" name="Oval 64">
            <a:extLst>
              <a:ext uri="{FF2B5EF4-FFF2-40B4-BE49-F238E27FC236}">
                <a16:creationId xmlns:a16="http://schemas.microsoft.com/office/drawing/2014/main" id="{45D7BC8A-A0C1-41CC-A2C4-DBA97BED1065}"/>
              </a:ext>
            </a:extLst>
          </p:cNvPr>
          <p:cNvSpPr/>
          <p:nvPr/>
        </p:nvSpPr>
        <p:spPr>
          <a:xfrm>
            <a:off x="8430054" y="4228220"/>
            <a:ext cx="1732745" cy="1714470"/>
          </a:xfrm>
          <a:prstGeom prst="ellipse">
            <a:avLst/>
          </a:prstGeom>
          <a:solidFill>
            <a:schemeClr val="accent1">
              <a:lumMod val="60000"/>
              <a:lumOff val="40000"/>
            </a:schemeClr>
          </a:solidFill>
          <a:ln>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tx1"/>
                </a:solidFill>
              </a:rPr>
              <a:t>Diabetes control</a:t>
            </a:r>
          </a:p>
        </p:txBody>
      </p:sp>
      <p:sp>
        <p:nvSpPr>
          <p:cNvPr id="66" name="Oval 65">
            <a:extLst>
              <a:ext uri="{FF2B5EF4-FFF2-40B4-BE49-F238E27FC236}">
                <a16:creationId xmlns:a16="http://schemas.microsoft.com/office/drawing/2014/main" id="{8B623296-1979-49A2-B780-124558CA24A0}"/>
              </a:ext>
            </a:extLst>
          </p:cNvPr>
          <p:cNvSpPr/>
          <p:nvPr/>
        </p:nvSpPr>
        <p:spPr>
          <a:xfrm>
            <a:off x="7630150" y="1364414"/>
            <a:ext cx="1144017" cy="1172896"/>
          </a:xfrm>
          <a:prstGeom prst="ellipse">
            <a:avLst/>
          </a:prstGeom>
          <a:solidFill>
            <a:schemeClr val="accent1">
              <a:lumMod val="60000"/>
              <a:lumOff val="40000"/>
            </a:schemeClr>
          </a:solidFill>
          <a:ln>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rPr>
              <a:t>Socio-economic status</a:t>
            </a:r>
          </a:p>
        </p:txBody>
      </p:sp>
      <p:sp>
        <p:nvSpPr>
          <p:cNvPr id="68" name="Oval 67">
            <a:extLst>
              <a:ext uri="{FF2B5EF4-FFF2-40B4-BE49-F238E27FC236}">
                <a16:creationId xmlns:a16="http://schemas.microsoft.com/office/drawing/2014/main" id="{F9D90940-3FBB-474F-B0EA-0FA96EC7BB43}"/>
              </a:ext>
            </a:extLst>
          </p:cNvPr>
          <p:cNvSpPr/>
          <p:nvPr/>
        </p:nvSpPr>
        <p:spPr>
          <a:xfrm>
            <a:off x="8724417" y="2278823"/>
            <a:ext cx="1144017" cy="1172896"/>
          </a:xfrm>
          <a:prstGeom prst="ellipse">
            <a:avLst/>
          </a:prstGeom>
          <a:solidFill>
            <a:schemeClr val="accent1">
              <a:lumMod val="60000"/>
              <a:lumOff val="40000"/>
            </a:schemeClr>
          </a:solidFill>
          <a:ln>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rPr>
              <a:t>Lack of social support</a:t>
            </a:r>
          </a:p>
        </p:txBody>
      </p:sp>
      <p:sp>
        <p:nvSpPr>
          <p:cNvPr id="69" name="Oval 68">
            <a:extLst>
              <a:ext uri="{FF2B5EF4-FFF2-40B4-BE49-F238E27FC236}">
                <a16:creationId xmlns:a16="http://schemas.microsoft.com/office/drawing/2014/main" id="{DE5EE4FC-FDE9-4D2A-AF85-3AAE4789BB08}"/>
              </a:ext>
            </a:extLst>
          </p:cNvPr>
          <p:cNvSpPr/>
          <p:nvPr/>
        </p:nvSpPr>
        <p:spPr>
          <a:xfrm>
            <a:off x="9750809" y="1296127"/>
            <a:ext cx="1355080" cy="1246711"/>
          </a:xfrm>
          <a:prstGeom prst="ellipse">
            <a:avLst/>
          </a:prstGeom>
          <a:solidFill>
            <a:schemeClr val="accent1">
              <a:lumMod val="60000"/>
              <a:lumOff val="40000"/>
            </a:schemeClr>
          </a:solidFill>
          <a:ln>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rPr>
              <a:t>Depression</a:t>
            </a:r>
          </a:p>
        </p:txBody>
      </p:sp>
      <p:cxnSp>
        <p:nvCxnSpPr>
          <p:cNvPr id="71" name="Straight Arrow Connector 70">
            <a:extLst>
              <a:ext uri="{FF2B5EF4-FFF2-40B4-BE49-F238E27FC236}">
                <a16:creationId xmlns:a16="http://schemas.microsoft.com/office/drawing/2014/main" id="{B0E79FD0-68DA-4481-9838-385286629AD5}"/>
              </a:ext>
            </a:extLst>
          </p:cNvPr>
          <p:cNvCxnSpPr>
            <a:cxnSpLocks/>
          </p:cNvCxnSpPr>
          <p:nvPr/>
        </p:nvCxnSpPr>
        <p:spPr>
          <a:xfrm>
            <a:off x="9296426" y="1780418"/>
            <a:ext cx="0" cy="361098"/>
          </a:xfrm>
          <a:prstGeom prst="straightConnector1">
            <a:avLst/>
          </a:prstGeom>
          <a:ln>
            <a:solidFill>
              <a:schemeClr val="accent4"/>
            </a:solidFill>
            <a:tailEnd type="triangle"/>
          </a:ln>
        </p:spPr>
        <p:style>
          <a:lnRef idx="1">
            <a:schemeClr val="accent1"/>
          </a:lnRef>
          <a:fillRef idx="0">
            <a:schemeClr val="accent1"/>
          </a:fillRef>
          <a:effectRef idx="0">
            <a:schemeClr val="accent1"/>
          </a:effectRef>
          <a:fontRef idx="minor">
            <a:schemeClr val="tx1"/>
          </a:fontRef>
        </p:style>
      </p:cxnSp>
      <p:cxnSp>
        <p:nvCxnSpPr>
          <p:cNvPr id="75" name="Straight Arrow Connector 74">
            <a:extLst>
              <a:ext uri="{FF2B5EF4-FFF2-40B4-BE49-F238E27FC236}">
                <a16:creationId xmlns:a16="http://schemas.microsoft.com/office/drawing/2014/main" id="{BE61D16D-1735-4ECD-8482-A48D8FE9112E}"/>
              </a:ext>
            </a:extLst>
          </p:cNvPr>
          <p:cNvCxnSpPr>
            <a:cxnSpLocks/>
          </p:cNvCxnSpPr>
          <p:nvPr/>
        </p:nvCxnSpPr>
        <p:spPr>
          <a:xfrm>
            <a:off x="9616204" y="1284107"/>
            <a:ext cx="308099" cy="222034"/>
          </a:xfrm>
          <a:prstGeom prst="straightConnector1">
            <a:avLst/>
          </a:prstGeom>
          <a:ln>
            <a:solidFill>
              <a:schemeClr val="accent4"/>
            </a:solidFill>
            <a:tailEnd type="triangle"/>
          </a:ln>
        </p:spPr>
        <p:style>
          <a:lnRef idx="1">
            <a:schemeClr val="accent1"/>
          </a:lnRef>
          <a:fillRef idx="0">
            <a:schemeClr val="accent1"/>
          </a:fillRef>
          <a:effectRef idx="0">
            <a:schemeClr val="accent1"/>
          </a:effectRef>
          <a:fontRef idx="minor">
            <a:schemeClr val="tx1"/>
          </a:fontRef>
        </p:style>
      </p:cxnSp>
      <p:cxnSp>
        <p:nvCxnSpPr>
          <p:cNvPr id="77" name="Straight Arrow Connector 76">
            <a:extLst>
              <a:ext uri="{FF2B5EF4-FFF2-40B4-BE49-F238E27FC236}">
                <a16:creationId xmlns:a16="http://schemas.microsoft.com/office/drawing/2014/main" id="{253949AD-9F03-48A8-A632-A20A79168A35}"/>
              </a:ext>
            </a:extLst>
          </p:cNvPr>
          <p:cNvCxnSpPr>
            <a:cxnSpLocks/>
          </p:cNvCxnSpPr>
          <p:nvPr/>
        </p:nvCxnSpPr>
        <p:spPr>
          <a:xfrm flipH="1">
            <a:off x="8585107" y="1358050"/>
            <a:ext cx="189060" cy="196876"/>
          </a:xfrm>
          <a:prstGeom prst="straightConnector1">
            <a:avLst/>
          </a:prstGeom>
          <a:ln>
            <a:solidFill>
              <a:schemeClr val="accent4"/>
            </a:solidFill>
            <a:tailEnd type="triangle"/>
          </a:ln>
        </p:spPr>
        <p:style>
          <a:lnRef idx="1">
            <a:schemeClr val="accent1"/>
          </a:lnRef>
          <a:fillRef idx="0">
            <a:schemeClr val="accent1"/>
          </a:fillRef>
          <a:effectRef idx="0">
            <a:schemeClr val="accent1"/>
          </a:effectRef>
          <a:fontRef idx="minor">
            <a:schemeClr val="tx1"/>
          </a:fontRef>
        </p:style>
      </p:cxnSp>
      <p:cxnSp>
        <p:nvCxnSpPr>
          <p:cNvPr id="80" name="Straight Arrow Connector 79">
            <a:extLst>
              <a:ext uri="{FF2B5EF4-FFF2-40B4-BE49-F238E27FC236}">
                <a16:creationId xmlns:a16="http://schemas.microsoft.com/office/drawing/2014/main" id="{2E673CE5-385E-4DC7-8D32-69887EA7431A}"/>
              </a:ext>
            </a:extLst>
          </p:cNvPr>
          <p:cNvCxnSpPr>
            <a:cxnSpLocks/>
          </p:cNvCxnSpPr>
          <p:nvPr/>
        </p:nvCxnSpPr>
        <p:spPr>
          <a:xfrm flipV="1">
            <a:off x="9747432" y="2362678"/>
            <a:ext cx="242004" cy="159641"/>
          </a:xfrm>
          <a:prstGeom prst="straightConnector1">
            <a:avLst/>
          </a:prstGeom>
          <a:ln>
            <a:solidFill>
              <a:schemeClr val="accent4"/>
            </a:solidFill>
            <a:tailEnd type="triangle"/>
          </a:ln>
        </p:spPr>
        <p:style>
          <a:lnRef idx="1">
            <a:schemeClr val="accent1"/>
          </a:lnRef>
          <a:fillRef idx="0">
            <a:schemeClr val="accent1"/>
          </a:fillRef>
          <a:effectRef idx="0">
            <a:schemeClr val="accent1"/>
          </a:effectRef>
          <a:fontRef idx="minor">
            <a:schemeClr val="tx1"/>
          </a:fontRef>
        </p:style>
      </p:cxnSp>
      <p:cxnSp>
        <p:nvCxnSpPr>
          <p:cNvPr id="86" name="Straight Arrow Connector 85">
            <a:extLst>
              <a:ext uri="{FF2B5EF4-FFF2-40B4-BE49-F238E27FC236}">
                <a16:creationId xmlns:a16="http://schemas.microsoft.com/office/drawing/2014/main" id="{CF9341E4-AB44-4033-920C-52FB3E48BB97}"/>
              </a:ext>
            </a:extLst>
          </p:cNvPr>
          <p:cNvCxnSpPr>
            <a:cxnSpLocks/>
          </p:cNvCxnSpPr>
          <p:nvPr/>
        </p:nvCxnSpPr>
        <p:spPr>
          <a:xfrm flipH="1">
            <a:off x="9837742" y="2469023"/>
            <a:ext cx="237907" cy="157670"/>
          </a:xfrm>
          <a:prstGeom prst="straightConnector1">
            <a:avLst/>
          </a:prstGeom>
          <a:ln>
            <a:solidFill>
              <a:schemeClr val="accent4"/>
            </a:solidFill>
            <a:tailEnd type="triangle"/>
          </a:ln>
        </p:spPr>
        <p:style>
          <a:lnRef idx="1">
            <a:schemeClr val="accent1"/>
          </a:lnRef>
          <a:fillRef idx="0">
            <a:schemeClr val="accent1"/>
          </a:fillRef>
          <a:effectRef idx="0">
            <a:schemeClr val="accent1"/>
          </a:effectRef>
          <a:fontRef idx="minor">
            <a:schemeClr val="tx1"/>
          </a:fontRef>
        </p:style>
      </p:cxnSp>
      <p:sp>
        <p:nvSpPr>
          <p:cNvPr id="67" name="Oval 66">
            <a:extLst>
              <a:ext uri="{FF2B5EF4-FFF2-40B4-BE49-F238E27FC236}">
                <a16:creationId xmlns:a16="http://schemas.microsoft.com/office/drawing/2014/main" id="{6E0889DA-DDFC-4AFD-B915-A5863E41F29F}"/>
              </a:ext>
            </a:extLst>
          </p:cNvPr>
          <p:cNvSpPr/>
          <p:nvPr/>
        </p:nvSpPr>
        <p:spPr>
          <a:xfrm>
            <a:off x="8687234" y="607522"/>
            <a:ext cx="1144017" cy="1172896"/>
          </a:xfrm>
          <a:prstGeom prst="ellipse">
            <a:avLst/>
          </a:prstGeom>
          <a:solidFill>
            <a:schemeClr val="accent1">
              <a:lumMod val="60000"/>
              <a:lumOff val="40000"/>
            </a:schemeClr>
          </a:solidFill>
          <a:ln>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rPr>
              <a:t>Gender based discrimination</a:t>
            </a:r>
          </a:p>
        </p:txBody>
      </p:sp>
      <p:cxnSp>
        <p:nvCxnSpPr>
          <p:cNvPr id="93" name="Straight Arrow Connector 92">
            <a:extLst>
              <a:ext uri="{FF2B5EF4-FFF2-40B4-BE49-F238E27FC236}">
                <a16:creationId xmlns:a16="http://schemas.microsoft.com/office/drawing/2014/main" id="{FAB3D472-D59E-454F-BA30-19649EF3D04C}"/>
              </a:ext>
            </a:extLst>
          </p:cNvPr>
          <p:cNvCxnSpPr>
            <a:cxnSpLocks/>
          </p:cNvCxnSpPr>
          <p:nvPr/>
        </p:nvCxnSpPr>
        <p:spPr>
          <a:xfrm>
            <a:off x="9296425" y="3473641"/>
            <a:ext cx="0" cy="670406"/>
          </a:xfrm>
          <a:prstGeom prst="straightConnector1">
            <a:avLst/>
          </a:prstGeom>
          <a:ln>
            <a:solidFill>
              <a:schemeClr val="accent4"/>
            </a:solidFill>
            <a:tailEnd type="triangle"/>
          </a:ln>
        </p:spPr>
        <p:style>
          <a:lnRef idx="1">
            <a:schemeClr val="accent1"/>
          </a:lnRef>
          <a:fillRef idx="0">
            <a:schemeClr val="accent1"/>
          </a:fillRef>
          <a:effectRef idx="0">
            <a:schemeClr val="accent1"/>
          </a:effectRef>
          <a:fontRef idx="minor">
            <a:schemeClr val="tx1"/>
          </a:fontRef>
        </p:style>
      </p:cxnSp>
      <p:sp>
        <p:nvSpPr>
          <p:cNvPr id="95" name="Oval 94">
            <a:extLst>
              <a:ext uri="{FF2B5EF4-FFF2-40B4-BE49-F238E27FC236}">
                <a16:creationId xmlns:a16="http://schemas.microsoft.com/office/drawing/2014/main" id="{8667CDDC-2A1B-4C9A-ADAE-A0D0115F9BC3}"/>
              </a:ext>
            </a:extLst>
          </p:cNvPr>
          <p:cNvSpPr/>
          <p:nvPr/>
        </p:nvSpPr>
        <p:spPr>
          <a:xfrm>
            <a:off x="7097066" y="3642028"/>
            <a:ext cx="1144017" cy="1172896"/>
          </a:xfrm>
          <a:prstGeom prst="ellipse">
            <a:avLst/>
          </a:prstGeom>
          <a:solidFill>
            <a:schemeClr val="accent1">
              <a:lumMod val="60000"/>
              <a:lumOff val="40000"/>
            </a:schemeClr>
          </a:solidFill>
          <a:ln>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rPr>
              <a:t>Insurance status</a:t>
            </a:r>
          </a:p>
        </p:txBody>
      </p:sp>
      <p:cxnSp>
        <p:nvCxnSpPr>
          <p:cNvPr id="96" name="Straight Arrow Connector 95">
            <a:extLst>
              <a:ext uri="{FF2B5EF4-FFF2-40B4-BE49-F238E27FC236}">
                <a16:creationId xmlns:a16="http://schemas.microsoft.com/office/drawing/2014/main" id="{11EE335F-8CDC-4F1C-A4CB-21E17CAFA8DD}"/>
              </a:ext>
            </a:extLst>
          </p:cNvPr>
          <p:cNvCxnSpPr>
            <a:cxnSpLocks/>
          </p:cNvCxnSpPr>
          <p:nvPr/>
        </p:nvCxnSpPr>
        <p:spPr>
          <a:xfrm flipH="1">
            <a:off x="7687890" y="2469023"/>
            <a:ext cx="189145" cy="1098354"/>
          </a:xfrm>
          <a:prstGeom prst="straightConnector1">
            <a:avLst/>
          </a:prstGeom>
          <a:ln>
            <a:solidFill>
              <a:schemeClr val="accent4"/>
            </a:solidFill>
            <a:tailEnd type="triangle"/>
          </a:ln>
        </p:spPr>
        <p:style>
          <a:lnRef idx="1">
            <a:schemeClr val="accent1"/>
          </a:lnRef>
          <a:fillRef idx="0">
            <a:schemeClr val="accent1"/>
          </a:fillRef>
          <a:effectRef idx="0">
            <a:schemeClr val="accent1"/>
          </a:effectRef>
          <a:fontRef idx="minor">
            <a:schemeClr val="tx1"/>
          </a:fontRef>
        </p:style>
      </p:cxnSp>
      <p:cxnSp>
        <p:nvCxnSpPr>
          <p:cNvPr id="100" name="Straight Arrow Connector 99">
            <a:extLst>
              <a:ext uri="{FF2B5EF4-FFF2-40B4-BE49-F238E27FC236}">
                <a16:creationId xmlns:a16="http://schemas.microsoft.com/office/drawing/2014/main" id="{01505991-DA07-4D97-B29C-2F91E5B88D10}"/>
              </a:ext>
            </a:extLst>
          </p:cNvPr>
          <p:cNvCxnSpPr>
            <a:cxnSpLocks/>
          </p:cNvCxnSpPr>
          <p:nvPr/>
        </p:nvCxnSpPr>
        <p:spPr>
          <a:xfrm>
            <a:off x="8191530" y="4486945"/>
            <a:ext cx="230552" cy="156196"/>
          </a:xfrm>
          <a:prstGeom prst="straightConnector1">
            <a:avLst/>
          </a:prstGeom>
          <a:ln>
            <a:solidFill>
              <a:schemeClr val="accent4"/>
            </a:solidFill>
            <a:tailEnd type="triangle"/>
          </a:ln>
        </p:spPr>
        <p:style>
          <a:lnRef idx="1">
            <a:schemeClr val="accent1"/>
          </a:lnRef>
          <a:fillRef idx="0">
            <a:schemeClr val="accent1"/>
          </a:fillRef>
          <a:effectRef idx="0">
            <a:schemeClr val="accent1"/>
          </a:effectRef>
          <a:fontRef idx="minor">
            <a:schemeClr val="tx1"/>
          </a:fontRef>
        </p:style>
      </p:cxnSp>
      <p:sp>
        <p:nvSpPr>
          <p:cNvPr id="104" name="Oval 103">
            <a:extLst>
              <a:ext uri="{FF2B5EF4-FFF2-40B4-BE49-F238E27FC236}">
                <a16:creationId xmlns:a16="http://schemas.microsoft.com/office/drawing/2014/main" id="{3B54B1BA-A111-4935-8933-7B8C2ECA27C1}"/>
              </a:ext>
            </a:extLst>
          </p:cNvPr>
          <p:cNvSpPr/>
          <p:nvPr/>
        </p:nvSpPr>
        <p:spPr>
          <a:xfrm>
            <a:off x="5018661" y="2223718"/>
            <a:ext cx="1246402" cy="1283106"/>
          </a:xfrm>
          <a:prstGeom prst="ellipse">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5" name="Oval 104">
            <a:extLst>
              <a:ext uri="{FF2B5EF4-FFF2-40B4-BE49-F238E27FC236}">
                <a16:creationId xmlns:a16="http://schemas.microsoft.com/office/drawing/2014/main" id="{462ACFB8-04F7-44A9-AFDE-B39BF5893587}"/>
              </a:ext>
            </a:extLst>
          </p:cNvPr>
          <p:cNvSpPr/>
          <p:nvPr/>
        </p:nvSpPr>
        <p:spPr>
          <a:xfrm>
            <a:off x="5473057" y="2591651"/>
            <a:ext cx="1297887" cy="1256751"/>
          </a:xfrm>
          <a:prstGeom prst="ellipse">
            <a:avLst/>
          </a:prstGeom>
          <a:solidFill>
            <a:schemeClr val="accent6">
              <a:lumMod val="40000"/>
              <a:lumOff val="60000"/>
              <a:alpha val="46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6" name="TextBox 105">
            <a:extLst>
              <a:ext uri="{FF2B5EF4-FFF2-40B4-BE49-F238E27FC236}">
                <a16:creationId xmlns:a16="http://schemas.microsoft.com/office/drawing/2014/main" id="{9A9288AD-8D1F-4922-B9D2-CDE90737D561}"/>
              </a:ext>
            </a:extLst>
          </p:cNvPr>
          <p:cNvSpPr txBox="1"/>
          <p:nvPr/>
        </p:nvSpPr>
        <p:spPr>
          <a:xfrm>
            <a:off x="5217902" y="2421512"/>
            <a:ext cx="745787" cy="369332"/>
          </a:xfrm>
          <a:prstGeom prst="rect">
            <a:avLst/>
          </a:prstGeom>
          <a:noFill/>
        </p:spPr>
        <p:txBody>
          <a:bodyPr wrap="square" rtlCol="0">
            <a:spAutoFit/>
          </a:bodyPr>
          <a:lstStyle/>
          <a:p>
            <a:r>
              <a:rPr lang="en-US" dirty="0"/>
              <a:t>Race</a:t>
            </a:r>
          </a:p>
        </p:txBody>
      </p:sp>
      <p:sp>
        <p:nvSpPr>
          <p:cNvPr id="107" name="TextBox 106">
            <a:extLst>
              <a:ext uri="{FF2B5EF4-FFF2-40B4-BE49-F238E27FC236}">
                <a16:creationId xmlns:a16="http://schemas.microsoft.com/office/drawing/2014/main" id="{CB86D967-0B2B-47D9-A578-423C44C802B3}"/>
              </a:ext>
            </a:extLst>
          </p:cNvPr>
          <p:cNvSpPr txBox="1"/>
          <p:nvPr/>
        </p:nvSpPr>
        <p:spPr>
          <a:xfrm>
            <a:off x="5755765" y="3396614"/>
            <a:ext cx="1031634" cy="338554"/>
          </a:xfrm>
          <a:prstGeom prst="rect">
            <a:avLst/>
          </a:prstGeom>
          <a:noFill/>
        </p:spPr>
        <p:txBody>
          <a:bodyPr wrap="square" rtlCol="0">
            <a:spAutoFit/>
          </a:bodyPr>
          <a:lstStyle/>
          <a:p>
            <a:r>
              <a:rPr lang="en-US" sz="1600" dirty="0"/>
              <a:t>Ethnicity</a:t>
            </a:r>
          </a:p>
        </p:txBody>
      </p:sp>
      <p:cxnSp>
        <p:nvCxnSpPr>
          <p:cNvPr id="108" name="Straight Arrow Connector 107">
            <a:extLst>
              <a:ext uri="{FF2B5EF4-FFF2-40B4-BE49-F238E27FC236}">
                <a16:creationId xmlns:a16="http://schemas.microsoft.com/office/drawing/2014/main" id="{7EDA8AD7-EC9B-4C8C-B28A-0BB09DD49FC3}"/>
              </a:ext>
            </a:extLst>
          </p:cNvPr>
          <p:cNvCxnSpPr>
            <a:cxnSpLocks/>
          </p:cNvCxnSpPr>
          <p:nvPr/>
        </p:nvCxnSpPr>
        <p:spPr>
          <a:xfrm flipV="1">
            <a:off x="1750094" y="3081526"/>
            <a:ext cx="1700017" cy="971621"/>
          </a:xfrm>
          <a:prstGeom prst="straightConnector1">
            <a:avLst/>
          </a:prstGeom>
          <a:ln>
            <a:solidFill>
              <a:schemeClr val="accent4"/>
            </a:solidFill>
            <a:tailEnd type="triangle"/>
          </a:ln>
        </p:spPr>
        <p:style>
          <a:lnRef idx="1">
            <a:schemeClr val="accent1"/>
          </a:lnRef>
          <a:fillRef idx="0">
            <a:schemeClr val="accent1"/>
          </a:fillRef>
          <a:effectRef idx="0">
            <a:schemeClr val="accent1"/>
          </a:effectRef>
          <a:fontRef idx="minor">
            <a:schemeClr val="tx1"/>
          </a:fontRef>
        </p:style>
      </p:cxnSp>
      <p:sp>
        <p:nvSpPr>
          <p:cNvPr id="54" name="Oval 53">
            <a:extLst>
              <a:ext uri="{FF2B5EF4-FFF2-40B4-BE49-F238E27FC236}">
                <a16:creationId xmlns:a16="http://schemas.microsoft.com/office/drawing/2014/main" id="{DDFBFB93-DBC7-4E08-8826-C192B329D7B7}"/>
              </a:ext>
            </a:extLst>
          </p:cNvPr>
          <p:cNvSpPr/>
          <p:nvPr/>
        </p:nvSpPr>
        <p:spPr>
          <a:xfrm>
            <a:off x="1495477" y="2442499"/>
            <a:ext cx="1144017" cy="1172896"/>
          </a:xfrm>
          <a:prstGeom prst="ellipse">
            <a:avLst/>
          </a:prstGeom>
          <a:solidFill>
            <a:schemeClr val="accent1">
              <a:lumMod val="60000"/>
              <a:lumOff val="40000"/>
            </a:schemeClr>
          </a:solidFill>
          <a:ln>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rPr>
              <a:t>Discrimination</a:t>
            </a:r>
          </a:p>
        </p:txBody>
      </p:sp>
    </p:spTree>
    <p:extLst>
      <p:ext uri="{BB962C8B-B14F-4D97-AF65-F5344CB8AC3E}">
        <p14:creationId xmlns:p14="http://schemas.microsoft.com/office/powerpoint/2010/main" val="333072115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80"/>
        <p:cNvGrpSpPr/>
        <p:nvPr/>
      </p:nvGrpSpPr>
      <p:grpSpPr>
        <a:xfrm>
          <a:off x="0" y="0"/>
          <a:ext cx="0" cy="0"/>
          <a:chOff x="0" y="0"/>
          <a:chExt cx="0" cy="0"/>
        </a:xfrm>
      </p:grpSpPr>
      <p:sp>
        <p:nvSpPr>
          <p:cNvPr id="81" name="Google Shape;81;p15"/>
          <p:cNvSpPr txBox="1">
            <a:spLocks noGrp="1"/>
          </p:cNvSpPr>
          <p:nvPr>
            <p:ph type="ctrTitle"/>
          </p:nvPr>
        </p:nvSpPr>
        <p:spPr>
          <a:xfrm>
            <a:off x="1119087" y="1229539"/>
            <a:ext cx="9953625" cy="1030774"/>
          </a:xfrm>
          <a:prstGeom prst="rect">
            <a:avLst/>
          </a:prstGeom>
        </p:spPr>
        <p:txBody>
          <a:bodyPr spcFirstLastPara="1" vert="horz" wrap="square" lIns="121900" tIns="121900" rIns="121900" bIns="121900" rtlCol="0" anchor="b" anchorCtr="0">
            <a:noAutofit/>
          </a:bodyPr>
          <a:lstStyle/>
          <a:p>
            <a:r>
              <a:rPr lang="en-US" sz="5400" dirty="0">
                <a:solidFill>
                  <a:srgbClr val="393B37"/>
                </a:solidFill>
              </a:rPr>
              <a:t>Minding the Gaps</a:t>
            </a:r>
            <a:endParaRPr sz="5400" dirty="0">
              <a:solidFill>
                <a:srgbClr val="393B37"/>
              </a:solidFill>
            </a:endParaRPr>
          </a:p>
        </p:txBody>
      </p:sp>
      <p:sp>
        <p:nvSpPr>
          <p:cNvPr id="83" name="Google Shape;83;p15"/>
          <p:cNvSpPr txBox="1"/>
          <p:nvPr/>
        </p:nvSpPr>
        <p:spPr>
          <a:xfrm>
            <a:off x="5144900" y="704543"/>
            <a:ext cx="1902000" cy="742800"/>
          </a:xfrm>
          <a:prstGeom prst="rect">
            <a:avLst/>
          </a:prstGeom>
          <a:noFill/>
          <a:ln>
            <a:noFill/>
          </a:ln>
        </p:spPr>
        <p:txBody>
          <a:bodyPr spcFirstLastPara="1" wrap="square" lIns="121900" tIns="121900" rIns="121900" bIns="121900" anchor="t" anchorCtr="0">
            <a:noAutofit/>
          </a:bodyPr>
          <a:lstStyle/>
          <a:p>
            <a:pPr algn="ctr"/>
            <a:endParaRPr sz="3200">
              <a:solidFill>
                <a:srgbClr val="FFFFFF"/>
              </a:solidFill>
              <a:latin typeface="Trebuchet MS" panose="020B0703020202090204" pitchFamily="34" charset="0"/>
              <a:ea typeface="Montserrat"/>
              <a:cs typeface="Montserrat"/>
              <a:sym typeface="Montserrat"/>
            </a:endParaRPr>
          </a:p>
        </p:txBody>
      </p:sp>
      <p:sp>
        <p:nvSpPr>
          <p:cNvPr id="6" name="Date Placeholder 3">
            <a:extLst>
              <a:ext uri="{FF2B5EF4-FFF2-40B4-BE49-F238E27FC236}">
                <a16:creationId xmlns:a16="http://schemas.microsoft.com/office/drawing/2014/main" id="{68F8DBEF-F575-2847-B7A2-E997DDCF9855}"/>
              </a:ext>
            </a:extLst>
          </p:cNvPr>
          <p:cNvSpPr>
            <a:spLocks noGrp="1"/>
          </p:cNvSpPr>
          <p:nvPr>
            <p:ph type="dt" sz="half" idx="10"/>
          </p:nvPr>
        </p:nvSpPr>
        <p:spPr>
          <a:xfrm>
            <a:off x="838199" y="6521710"/>
            <a:ext cx="4901589" cy="275804"/>
          </a:xfrm>
          <a:prstGeom prst="rect">
            <a:avLst/>
          </a:prstGeom>
        </p:spPr>
        <p:txBody>
          <a:bodyPr/>
          <a:lstStyle>
            <a:lvl1pPr>
              <a:defRPr sz="1200">
                <a:solidFill>
                  <a:schemeClr val="accent1"/>
                </a:solidFill>
                <a:latin typeface="Georgia" panose="02040502050405020303" pitchFamily="18" charset="0"/>
              </a:defRPr>
            </a:lvl1pPr>
          </a:lstStyle>
          <a:p>
            <a:r>
              <a:rPr lang="en-US">
                <a:solidFill>
                  <a:schemeClr val="bg1"/>
                </a:solidFill>
              </a:rPr>
              <a:t>© Washington Association for Community Health</a:t>
            </a:r>
          </a:p>
        </p:txBody>
      </p:sp>
      <p:sp>
        <p:nvSpPr>
          <p:cNvPr id="2" name="TextBox 1">
            <a:extLst>
              <a:ext uri="{FF2B5EF4-FFF2-40B4-BE49-F238E27FC236}">
                <a16:creationId xmlns:a16="http://schemas.microsoft.com/office/drawing/2014/main" id="{04504677-0103-442E-9541-860DE9EC4200}"/>
              </a:ext>
            </a:extLst>
          </p:cNvPr>
          <p:cNvSpPr txBox="1"/>
          <p:nvPr/>
        </p:nvSpPr>
        <p:spPr>
          <a:xfrm>
            <a:off x="1420238" y="2228671"/>
            <a:ext cx="9416375" cy="923330"/>
          </a:xfrm>
          <a:prstGeom prst="rect">
            <a:avLst/>
          </a:prstGeom>
          <a:noFill/>
        </p:spPr>
        <p:txBody>
          <a:bodyPr wrap="square" rtlCol="0">
            <a:spAutoFit/>
          </a:bodyPr>
          <a:lstStyle/>
          <a:p>
            <a:pPr marL="101598" indent="0">
              <a:buNone/>
            </a:pPr>
            <a:r>
              <a:rPr lang="en-US" dirty="0"/>
              <a:t>Because the factors listed on the previous slide are considered risk factors or protective factors for hypertension and are also associated with modifiable or mutable SDoH domains, they are important considerations for inclusion in any SDoH screening at the clinic level.</a:t>
            </a:r>
          </a:p>
        </p:txBody>
      </p:sp>
      <p:pic>
        <p:nvPicPr>
          <p:cNvPr id="8" name="Graphic 7" descr="Sleep">
            <a:extLst>
              <a:ext uri="{FF2B5EF4-FFF2-40B4-BE49-F238E27FC236}">
                <a16:creationId xmlns:a16="http://schemas.microsoft.com/office/drawing/2014/main" id="{F7A8150B-6823-40D0-B968-5A20B7EE530E}"/>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2720503" y="4438623"/>
            <a:ext cx="914400" cy="914400"/>
          </a:xfrm>
          <a:prstGeom prst="rect">
            <a:avLst/>
          </a:prstGeom>
        </p:spPr>
      </p:pic>
      <p:pic>
        <p:nvPicPr>
          <p:cNvPr id="16" name="Graphic 15" descr="Wedding rings">
            <a:extLst>
              <a:ext uri="{FF2B5EF4-FFF2-40B4-BE49-F238E27FC236}">
                <a16:creationId xmlns:a16="http://schemas.microsoft.com/office/drawing/2014/main" id="{C1D93B9B-ACB5-4D75-84DB-9FEDAE68B2FE}"/>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8482892" y="3379231"/>
            <a:ext cx="914400" cy="914400"/>
          </a:xfrm>
          <a:prstGeom prst="rect">
            <a:avLst/>
          </a:prstGeom>
        </p:spPr>
      </p:pic>
      <p:pic>
        <p:nvPicPr>
          <p:cNvPr id="18" name="Graphic 17" descr="Cloud Computing">
            <a:extLst>
              <a:ext uri="{FF2B5EF4-FFF2-40B4-BE49-F238E27FC236}">
                <a16:creationId xmlns:a16="http://schemas.microsoft.com/office/drawing/2014/main" id="{31BB363C-69BE-4F7D-ABF3-9C3FA93290E4}"/>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4538370" y="3429000"/>
            <a:ext cx="914400" cy="914400"/>
          </a:xfrm>
          <a:prstGeom prst="rect">
            <a:avLst/>
          </a:prstGeom>
        </p:spPr>
      </p:pic>
      <p:pic>
        <p:nvPicPr>
          <p:cNvPr id="20" name="Graphic 19" descr="Dragon dance">
            <a:extLst>
              <a:ext uri="{FF2B5EF4-FFF2-40B4-BE49-F238E27FC236}">
                <a16:creationId xmlns:a16="http://schemas.microsoft.com/office/drawing/2014/main" id="{54F94E9B-6336-4607-B4E9-4EF5C7D1EDE0}"/>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6739231" y="4253098"/>
            <a:ext cx="914400" cy="914400"/>
          </a:xfrm>
          <a:prstGeom prst="rect">
            <a:avLst/>
          </a:prstGeom>
        </p:spPr>
      </p:pic>
    </p:spTree>
    <p:extLst>
      <p:ext uri="{BB962C8B-B14F-4D97-AF65-F5344CB8AC3E}">
        <p14:creationId xmlns:p14="http://schemas.microsoft.com/office/powerpoint/2010/main" val="371522822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126938" y="122088"/>
            <a:ext cx="3908454" cy="978400"/>
          </a:xfrm>
        </p:spPr>
        <p:txBody>
          <a:bodyPr/>
          <a:lstStyle/>
          <a:p>
            <a:r>
              <a:rPr lang="en-US" dirty="0"/>
              <a:t>Causal Models</a:t>
            </a:r>
          </a:p>
        </p:txBody>
      </p:sp>
      <p:pic>
        <p:nvPicPr>
          <p:cNvPr id="4" name="Picture 3">
            <a:extLst>
              <a:ext uri="{FF2B5EF4-FFF2-40B4-BE49-F238E27FC236}">
                <a16:creationId xmlns:a16="http://schemas.microsoft.com/office/drawing/2014/main" id="{FFE1D134-864F-412A-B00D-458DC894183D}"/>
              </a:ext>
            </a:extLst>
          </p:cNvPr>
          <p:cNvPicPr>
            <a:picLocks noChangeAspect="1"/>
          </p:cNvPicPr>
          <p:nvPr/>
        </p:nvPicPr>
        <p:blipFill>
          <a:blip r:embed="rId3"/>
          <a:stretch>
            <a:fillRect/>
          </a:stretch>
        </p:blipFill>
        <p:spPr>
          <a:xfrm>
            <a:off x="492533" y="4085438"/>
            <a:ext cx="3220410" cy="1755571"/>
          </a:xfrm>
          <a:prstGeom prst="rect">
            <a:avLst/>
          </a:prstGeom>
        </p:spPr>
      </p:pic>
      <p:pic>
        <p:nvPicPr>
          <p:cNvPr id="5" name="Picture 4">
            <a:extLst>
              <a:ext uri="{FF2B5EF4-FFF2-40B4-BE49-F238E27FC236}">
                <a16:creationId xmlns:a16="http://schemas.microsoft.com/office/drawing/2014/main" id="{00A70E5D-1A48-42D0-B301-B585A3B9D123}"/>
              </a:ext>
            </a:extLst>
          </p:cNvPr>
          <p:cNvPicPr>
            <a:picLocks noChangeAspect="1"/>
          </p:cNvPicPr>
          <p:nvPr/>
        </p:nvPicPr>
        <p:blipFill>
          <a:blip r:embed="rId4"/>
          <a:stretch>
            <a:fillRect/>
          </a:stretch>
        </p:blipFill>
        <p:spPr>
          <a:xfrm>
            <a:off x="8035392" y="3196484"/>
            <a:ext cx="3793703" cy="3010876"/>
          </a:xfrm>
          <a:prstGeom prst="rect">
            <a:avLst/>
          </a:prstGeom>
        </p:spPr>
      </p:pic>
      <p:pic>
        <p:nvPicPr>
          <p:cNvPr id="6" name="Picture 5">
            <a:extLst>
              <a:ext uri="{FF2B5EF4-FFF2-40B4-BE49-F238E27FC236}">
                <a16:creationId xmlns:a16="http://schemas.microsoft.com/office/drawing/2014/main" id="{50E485B0-2F2C-497F-B778-40B8DDD9748F}"/>
              </a:ext>
            </a:extLst>
          </p:cNvPr>
          <p:cNvPicPr>
            <a:picLocks noChangeAspect="1"/>
          </p:cNvPicPr>
          <p:nvPr/>
        </p:nvPicPr>
        <p:blipFill>
          <a:blip r:embed="rId5"/>
          <a:stretch>
            <a:fillRect/>
          </a:stretch>
        </p:blipFill>
        <p:spPr>
          <a:xfrm>
            <a:off x="3880344" y="1000737"/>
            <a:ext cx="3987647" cy="2677836"/>
          </a:xfrm>
          <a:prstGeom prst="rect">
            <a:avLst/>
          </a:prstGeom>
        </p:spPr>
      </p:pic>
      <p:sp>
        <p:nvSpPr>
          <p:cNvPr id="7" name="TextBox 6">
            <a:extLst>
              <a:ext uri="{FF2B5EF4-FFF2-40B4-BE49-F238E27FC236}">
                <a16:creationId xmlns:a16="http://schemas.microsoft.com/office/drawing/2014/main" id="{FE487D22-D69E-4A50-BBEF-50638958B238}"/>
              </a:ext>
            </a:extLst>
          </p:cNvPr>
          <p:cNvSpPr txBox="1"/>
          <p:nvPr/>
        </p:nvSpPr>
        <p:spPr>
          <a:xfrm>
            <a:off x="672415" y="1175995"/>
            <a:ext cx="2860646" cy="2031325"/>
          </a:xfrm>
          <a:prstGeom prst="rect">
            <a:avLst/>
          </a:prstGeom>
          <a:noFill/>
        </p:spPr>
        <p:txBody>
          <a:bodyPr wrap="square" rtlCol="0">
            <a:spAutoFit/>
          </a:bodyPr>
          <a:lstStyle/>
          <a:p>
            <a:r>
              <a:rPr lang="en-US" b="1" i="1" dirty="0"/>
              <a:t>Necessary</a:t>
            </a:r>
            <a:r>
              <a:rPr lang="en-US" dirty="0"/>
              <a:t> – found in all cases</a:t>
            </a:r>
          </a:p>
          <a:p>
            <a:r>
              <a:rPr lang="en-US" b="1" i="1" dirty="0"/>
              <a:t>Contributing</a:t>
            </a:r>
            <a:r>
              <a:rPr lang="en-US" dirty="0"/>
              <a:t> – needed in some cases</a:t>
            </a:r>
          </a:p>
          <a:p>
            <a:r>
              <a:rPr lang="en-US" b="1" i="1" dirty="0"/>
              <a:t>Sufficient</a:t>
            </a:r>
            <a:r>
              <a:rPr lang="en-US" dirty="0"/>
              <a:t> – a constellation of causes that make disease inevitable</a:t>
            </a:r>
          </a:p>
        </p:txBody>
      </p:sp>
      <p:sp>
        <p:nvSpPr>
          <p:cNvPr id="9" name="TextBox 8">
            <a:extLst>
              <a:ext uri="{FF2B5EF4-FFF2-40B4-BE49-F238E27FC236}">
                <a16:creationId xmlns:a16="http://schemas.microsoft.com/office/drawing/2014/main" id="{282204E0-8815-4C6F-A34E-3877D979F5BF}"/>
              </a:ext>
            </a:extLst>
          </p:cNvPr>
          <p:cNvSpPr txBox="1"/>
          <p:nvPr/>
        </p:nvSpPr>
        <p:spPr>
          <a:xfrm>
            <a:off x="4126938" y="3962691"/>
            <a:ext cx="3706672" cy="2308324"/>
          </a:xfrm>
          <a:prstGeom prst="rect">
            <a:avLst/>
          </a:prstGeom>
          <a:noFill/>
        </p:spPr>
        <p:txBody>
          <a:bodyPr wrap="square" rtlCol="0">
            <a:spAutoFit/>
          </a:bodyPr>
          <a:lstStyle/>
          <a:p>
            <a:r>
              <a:rPr lang="en-US" b="1" i="1" dirty="0"/>
              <a:t>Necessary and</a:t>
            </a:r>
            <a:r>
              <a:rPr lang="en-US" dirty="0"/>
              <a:t> </a:t>
            </a:r>
            <a:r>
              <a:rPr lang="en-US" b="1" i="1" dirty="0"/>
              <a:t>Sufficient</a:t>
            </a:r>
            <a:r>
              <a:rPr lang="en-US" dirty="0"/>
              <a:t> </a:t>
            </a:r>
          </a:p>
          <a:p>
            <a:pPr marL="285750" indent="-285750">
              <a:buFont typeface="Arial" panose="020B0604020202020204" pitchFamily="34" charset="0"/>
              <a:buChar char="•"/>
            </a:pPr>
            <a:r>
              <a:rPr lang="en-US" dirty="0"/>
              <a:t>without the factor disease will not develop</a:t>
            </a:r>
          </a:p>
          <a:p>
            <a:pPr marL="285750" indent="-285750">
              <a:buFont typeface="Arial" panose="020B0604020202020204" pitchFamily="34" charset="0"/>
              <a:buChar char="•"/>
            </a:pPr>
            <a:r>
              <a:rPr lang="en-US" dirty="0"/>
              <a:t>With the factor the disease will always develop</a:t>
            </a:r>
          </a:p>
          <a:p>
            <a:r>
              <a:rPr lang="en-US" b="1" i="1" dirty="0"/>
              <a:t>Necessary but not sufficient</a:t>
            </a:r>
            <a:r>
              <a:rPr lang="en-US" dirty="0"/>
              <a:t> </a:t>
            </a:r>
          </a:p>
          <a:p>
            <a:pPr marL="285750" indent="-285750">
              <a:buFont typeface="Arial" panose="020B0604020202020204" pitchFamily="34" charset="0"/>
              <a:buChar char="•"/>
            </a:pPr>
            <a:r>
              <a:rPr lang="en-US" dirty="0"/>
              <a:t>Factor present, but low dose</a:t>
            </a:r>
          </a:p>
          <a:p>
            <a:pPr marL="285750" indent="-285750">
              <a:buFont typeface="Arial" panose="020B0604020202020204" pitchFamily="34" charset="0"/>
              <a:buChar char="•"/>
            </a:pPr>
            <a:r>
              <a:rPr lang="en-US" dirty="0"/>
              <a:t>Part of a group of multiple factors</a:t>
            </a:r>
          </a:p>
        </p:txBody>
      </p:sp>
      <p:sp>
        <p:nvSpPr>
          <p:cNvPr id="10" name="TextBox 9">
            <a:extLst>
              <a:ext uri="{FF2B5EF4-FFF2-40B4-BE49-F238E27FC236}">
                <a16:creationId xmlns:a16="http://schemas.microsoft.com/office/drawing/2014/main" id="{2BC83F9E-B805-47CD-8A06-BE2B665B8573}"/>
              </a:ext>
            </a:extLst>
          </p:cNvPr>
          <p:cNvSpPr txBox="1"/>
          <p:nvPr/>
        </p:nvSpPr>
        <p:spPr>
          <a:xfrm>
            <a:off x="8313443" y="991328"/>
            <a:ext cx="3237599" cy="1200329"/>
          </a:xfrm>
          <a:prstGeom prst="rect">
            <a:avLst/>
          </a:prstGeom>
          <a:noFill/>
        </p:spPr>
        <p:txBody>
          <a:bodyPr wrap="square" rtlCol="0">
            <a:spAutoFit/>
          </a:bodyPr>
          <a:lstStyle/>
          <a:p>
            <a:r>
              <a:rPr lang="en-US" b="1" i="1" dirty="0"/>
              <a:t>Sufficient Cause Interventions</a:t>
            </a:r>
          </a:p>
          <a:p>
            <a:r>
              <a:rPr lang="en-US" dirty="0"/>
              <a:t>The removal on one component may interfere with the action of others and thus prevent disease</a:t>
            </a:r>
          </a:p>
        </p:txBody>
      </p:sp>
    </p:spTree>
    <p:extLst>
      <p:ext uri="{BB962C8B-B14F-4D97-AF65-F5344CB8AC3E}">
        <p14:creationId xmlns:p14="http://schemas.microsoft.com/office/powerpoint/2010/main" val="207906028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126938" y="122088"/>
            <a:ext cx="3908454" cy="978400"/>
          </a:xfrm>
        </p:spPr>
        <p:txBody>
          <a:bodyPr/>
          <a:lstStyle/>
          <a:p>
            <a:r>
              <a:rPr lang="en-US" dirty="0"/>
              <a:t>How does this inform us?</a:t>
            </a:r>
          </a:p>
        </p:txBody>
      </p:sp>
      <p:graphicFrame>
        <p:nvGraphicFramePr>
          <p:cNvPr id="2" name="Diagram 1"/>
          <p:cNvGraphicFramePr/>
          <p:nvPr>
            <p:extLst>
              <p:ext uri="{D42A27DB-BD31-4B8C-83A1-F6EECF244321}">
                <p14:modId xmlns:p14="http://schemas.microsoft.com/office/powerpoint/2010/main" val="2728197786"/>
              </p:ext>
            </p:extLst>
          </p:nvPr>
        </p:nvGraphicFramePr>
        <p:xfrm>
          <a:off x="951426" y="719666"/>
          <a:ext cx="8128000" cy="541866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Line Callout 1 4"/>
          <p:cNvSpPr/>
          <p:nvPr/>
        </p:nvSpPr>
        <p:spPr>
          <a:xfrm>
            <a:off x="7730714" y="715295"/>
            <a:ext cx="3812358" cy="5535033"/>
          </a:xfrm>
          <a:prstGeom prst="borderCallout1">
            <a:avLst>
              <a:gd name="adj1" fmla="val 18750"/>
              <a:gd name="adj2" fmla="val -8333"/>
              <a:gd name="adj3" fmla="val 51072"/>
              <a:gd name="adj4" fmla="val -94698"/>
            </a:avLst>
          </a:prstGeom>
          <a:solidFill>
            <a:schemeClr val="accent6">
              <a:lumMod val="40000"/>
              <a:lumOff val="60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393B37"/>
                </a:solidFill>
              </a:rPr>
              <a:t>The Hypertension and Diabetes Study, can:</a:t>
            </a:r>
          </a:p>
          <a:p>
            <a:pPr marL="342900" indent="-342900">
              <a:buAutoNum type="alphaLcParenR"/>
            </a:pPr>
            <a:r>
              <a:rPr lang="en-US" dirty="0">
                <a:solidFill>
                  <a:srgbClr val="393B37"/>
                </a:solidFill>
              </a:rPr>
              <a:t>inform us about what might be worth focusing on for QI work around Hypertension and Diabetes</a:t>
            </a:r>
          </a:p>
          <a:p>
            <a:pPr marL="342900" indent="-342900">
              <a:buAutoNum type="alphaLcParenR"/>
            </a:pPr>
            <a:r>
              <a:rPr lang="en-US" dirty="0">
                <a:solidFill>
                  <a:srgbClr val="393B37"/>
                </a:solidFill>
              </a:rPr>
              <a:t>inform us about which SDH measures need more work on reliability and validity</a:t>
            </a:r>
          </a:p>
          <a:p>
            <a:pPr marL="342900" indent="-342900">
              <a:buAutoNum type="alphaLcParenR"/>
            </a:pPr>
            <a:r>
              <a:rPr lang="en-US" dirty="0">
                <a:solidFill>
                  <a:srgbClr val="393B37"/>
                </a:solidFill>
              </a:rPr>
              <a:t>demonstrate how ready clinics are (or not) to use SDH measures in VBP</a:t>
            </a:r>
          </a:p>
          <a:p>
            <a:pPr marL="342900" indent="-342900">
              <a:buAutoNum type="alphaLcParenR"/>
            </a:pPr>
            <a:r>
              <a:rPr lang="en-US" dirty="0">
                <a:solidFill>
                  <a:srgbClr val="393B37"/>
                </a:solidFill>
              </a:rPr>
              <a:t>help determine what kinds of positions might need to be hired for or trained to address SDH </a:t>
            </a:r>
          </a:p>
          <a:p>
            <a:pPr marL="342900" indent="-342900">
              <a:buAutoNum type="alphaLcParenR"/>
            </a:pPr>
            <a:r>
              <a:rPr lang="en-US" dirty="0">
                <a:solidFill>
                  <a:srgbClr val="393B37"/>
                </a:solidFill>
              </a:rPr>
              <a:t>help us assess the strengths of CHC’s resource and referral relationships and the validity of the work those referrals do. </a:t>
            </a:r>
          </a:p>
        </p:txBody>
      </p:sp>
      <p:sp>
        <p:nvSpPr>
          <p:cNvPr id="4" name="TextBox 3">
            <a:extLst>
              <a:ext uri="{FF2B5EF4-FFF2-40B4-BE49-F238E27FC236}">
                <a16:creationId xmlns:a16="http://schemas.microsoft.com/office/drawing/2014/main" id="{6CC0FDD7-9125-458D-B255-6B427C123D5A}"/>
              </a:ext>
            </a:extLst>
          </p:cNvPr>
          <p:cNvSpPr txBox="1"/>
          <p:nvPr/>
        </p:nvSpPr>
        <p:spPr>
          <a:xfrm>
            <a:off x="3698674" y="3625335"/>
            <a:ext cx="856527" cy="369332"/>
          </a:xfrm>
          <a:prstGeom prst="rect">
            <a:avLst/>
          </a:prstGeom>
          <a:noFill/>
        </p:spPr>
        <p:txBody>
          <a:bodyPr wrap="square" rtlCol="0">
            <a:spAutoFit/>
          </a:bodyPr>
          <a:lstStyle/>
          <a:p>
            <a:r>
              <a:rPr lang="en-US" b="1"/>
              <a:t>STUDY</a:t>
            </a:r>
          </a:p>
        </p:txBody>
      </p:sp>
    </p:spTree>
    <p:extLst>
      <p:ext uri="{BB962C8B-B14F-4D97-AF65-F5344CB8AC3E}">
        <p14:creationId xmlns:p14="http://schemas.microsoft.com/office/powerpoint/2010/main" val="145395331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1116B4-44AA-4C95-8E9B-690B9750D253}"/>
              </a:ext>
            </a:extLst>
          </p:cNvPr>
          <p:cNvSpPr>
            <a:spLocks noGrp="1"/>
          </p:cNvSpPr>
          <p:nvPr>
            <p:ph type="title"/>
          </p:nvPr>
        </p:nvSpPr>
        <p:spPr/>
        <p:txBody>
          <a:bodyPr/>
          <a:lstStyle/>
          <a:p>
            <a:r>
              <a:rPr lang="en-US"/>
              <a:t>Burden Reduction</a:t>
            </a:r>
          </a:p>
        </p:txBody>
      </p:sp>
      <p:graphicFrame>
        <p:nvGraphicFramePr>
          <p:cNvPr id="4" name="Table 3">
            <a:extLst>
              <a:ext uri="{FF2B5EF4-FFF2-40B4-BE49-F238E27FC236}">
                <a16:creationId xmlns:a16="http://schemas.microsoft.com/office/drawing/2014/main" id="{AB1EDE09-27F7-4E6E-9327-EA633AD6914B}"/>
              </a:ext>
            </a:extLst>
          </p:cNvPr>
          <p:cNvGraphicFramePr>
            <a:graphicFrameLocks noGrp="1"/>
          </p:cNvGraphicFramePr>
          <p:nvPr>
            <p:extLst>
              <p:ext uri="{D42A27DB-BD31-4B8C-83A1-F6EECF244321}">
                <p14:modId xmlns:p14="http://schemas.microsoft.com/office/powerpoint/2010/main" val="3027915917"/>
              </p:ext>
            </p:extLst>
          </p:nvPr>
        </p:nvGraphicFramePr>
        <p:xfrm>
          <a:off x="671331" y="1145283"/>
          <a:ext cx="11007525" cy="2384728"/>
        </p:xfrm>
        <a:graphic>
          <a:graphicData uri="http://schemas.openxmlformats.org/drawingml/2006/table">
            <a:tbl>
              <a:tblPr firstRow="1" bandRow="1">
                <a:tableStyleId>{5C22544A-7EE6-4342-B048-85BDC9FD1C3A}</a:tableStyleId>
              </a:tblPr>
              <a:tblGrid>
                <a:gridCol w="3669175">
                  <a:extLst>
                    <a:ext uri="{9D8B030D-6E8A-4147-A177-3AD203B41FA5}">
                      <a16:colId xmlns:a16="http://schemas.microsoft.com/office/drawing/2014/main" val="778228085"/>
                    </a:ext>
                  </a:extLst>
                </a:gridCol>
                <a:gridCol w="3669175">
                  <a:extLst>
                    <a:ext uri="{9D8B030D-6E8A-4147-A177-3AD203B41FA5}">
                      <a16:colId xmlns:a16="http://schemas.microsoft.com/office/drawing/2014/main" val="3584880555"/>
                    </a:ext>
                  </a:extLst>
                </a:gridCol>
                <a:gridCol w="3669175">
                  <a:extLst>
                    <a:ext uri="{9D8B030D-6E8A-4147-A177-3AD203B41FA5}">
                      <a16:colId xmlns:a16="http://schemas.microsoft.com/office/drawing/2014/main" val="1954838751"/>
                    </a:ext>
                  </a:extLst>
                </a:gridCol>
              </a:tblGrid>
              <a:tr h="370840">
                <a:tc>
                  <a:txBody>
                    <a:bodyPr/>
                    <a:lstStyle/>
                    <a:p>
                      <a:pPr algn="ctr"/>
                      <a:r>
                        <a:rPr lang="en-US" dirty="0"/>
                        <a:t>Dental</a:t>
                      </a:r>
                    </a:p>
                  </a:txBody>
                  <a:tcPr/>
                </a:tc>
                <a:tc>
                  <a:txBody>
                    <a:bodyPr/>
                    <a:lstStyle/>
                    <a:p>
                      <a:pPr algn="ctr"/>
                      <a:r>
                        <a:rPr lang="en-US"/>
                        <a:t> Workforce</a:t>
                      </a:r>
                    </a:p>
                  </a:txBody>
                  <a:tcPr/>
                </a:tc>
                <a:tc>
                  <a:txBody>
                    <a:bodyPr/>
                    <a:lstStyle/>
                    <a:p>
                      <a:pPr algn="ctr"/>
                      <a:r>
                        <a:rPr lang="en-US"/>
                        <a:t>Opioid</a:t>
                      </a:r>
                    </a:p>
                  </a:txBody>
                  <a:tcPr/>
                </a:tc>
                <a:extLst>
                  <a:ext uri="{0D108BD9-81ED-4DB2-BD59-A6C34878D82A}">
                    <a16:rowId xmlns:a16="http://schemas.microsoft.com/office/drawing/2014/main" val="2562305937"/>
                  </a:ext>
                </a:extLst>
              </a:tr>
              <a:tr h="315882">
                <a:tc>
                  <a:txBody>
                    <a:bodyPr/>
                    <a:lstStyle/>
                    <a:p>
                      <a:r>
                        <a:rPr lang="en-US" sz="1200"/>
                        <a:t>Asks about staffing</a:t>
                      </a:r>
                    </a:p>
                  </a:txBody>
                  <a:tcPr/>
                </a:tc>
                <a:tc>
                  <a:txBody>
                    <a:bodyPr/>
                    <a:lstStyle/>
                    <a:p>
                      <a:r>
                        <a:rPr lang="en-US" sz="1200"/>
                        <a:t>Asks about staffing</a:t>
                      </a:r>
                    </a:p>
                  </a:txBody>
                  <a:tcPr/>
                </a:tc>
                <a:tc>
                  <a:txBody>
                    <a:bodyPr/>
                    <a:lstStyle/>
                    <a:p>
                      <a:r>
                        <a:rPr lang="en-US" sz="1200"/>
                        <a:t>Want to ask about staffing</a:t>
                      </a:r>
                    </a:p>
                  </a:txBody>
                  <a:tcPr/>
                </a:tc>
                <a:extLst>
                  <a:ext uri="{0D108BD9-81ED-4DB2-BD59-A6C34878D82A}">
                    <a16:rowId xmlns:a16="http://schemas.microsoft.com/office/drawing/2014/main" val="1323748991"/>
                  </a:ext>
                </a:extLst>
              </a:tr>
              <a:tr h="223392">
                <a:tc>
                  <a:txBody>
                    <a:bodyPr/>
                    <a:lstStyle/>
                    <a:p>
                      <a:r>
                        <a:rPr lang="en-US" sz="1200"/>
                        <a:t>Bi-annual</a:t>
                      </a:r>
                    </a:p>
                  </a:txBody>
                  <a:tcPr/>
                </a:tc>
                <a:tc>
                  <a:txBody>
                    <a:bodyPr/>
                    <a:lstStyle/>
                    <a:p>
                      <a:r>
                        <a:rPr lang="en-US" sz="1200"/>
                        <a:t>Annual</a:t>
                      </a:r>
                    </a:p>
                  </a:txBody>
                  <a:tcPr/>
                </a:tc>
                <a:tc>
                  <a:txBody>
                    <a:bodyPr/>
                    <a:lstStyle/>
                    <a:p>
                      <a:r>
                        <a:rPr lang="en-US" sz="1200"/>
                        <a:t>TBD</a:t>
                      </a:r>
                    </a:p>
                  </a:txBody>
                  <a:tcPr/>
                </a:tc>
                <a:extLst>
                  <a:ext uri="{0D108BD9-81ED-4DB2-BD59-A6C34878D82A}">
                    <a16:rowId xmlns:a16="http://schemas.microsoft.com/office/drawing/2014/main" val="3546437431"/>
                  </a:ext>
                </a:extLst>
              </a:tr>
              <a:tr h="269690">
                <a:tc>
                  <a:txBody>
                    <a:bodyPr/>
                    <a:lstStyle/>
                    <a:p>
                      <a:r>
                        <a:rPr lang="en-US" sz="1200"/>
                        <a:t>Current staff, new staff – hired in the last 6 months </a:t>
                      </a:r>
                    </a:p>
                  </a:txBody>
                  <a:tcPr/>
                </a:tc>
                <a:tc>
                  <a:txBody>
                    <a:bodyPr/>
                    <a:lstStyle/>
                    <a:p>
                      <a:r>
                        <a:rPr lang="en-US" sz="1200"/>
                        <a:t>All staff for CY with hire dates and termination dates</a:t>
                      </a:r>
                    </a:p>
                  </a:txBody>
                  <a:tcPr/>
                </a:tc>
                <a:tc>
                  <a:txBody>
                    <a:bodyPr/>
                    <a:lstStyle/>
                    <a:p>
                      <a:r>
                        <a:rPr lang="en-US" sz="1200"/>
                        <a:t>TBD</a:t>
                      </a:r>
                    </a:p>
                  </a:txBody>
                  <a:tcPr/>
                </a:tc>
                <a:extLst>
                  <a:ext uri="{0D108BD9-81ED-4DB2-BD59-A6C34878D82A}">
                    <a16:rowId xmlns:a16="http://schemas.microsoft.com/office/drawing/2014/main" val="2095831033"/>
                  </a:ext>
                </a:extLst>
              </a:tr>
              <a:tr h="273163">
                <a:tc>
                  <a:txBody>
                    <a:bodyPr/>
                    <a:lstStyle/>
                    <a:p>
                      <a:r>
                        <a:rPr lang="en-US" sz="1200"/>
                        <a:t>Includes EFDAs, Admin staff, </a:t>
                      </a:r>
                    </a:p>
                  </a:txBody>
                  <a:tcPr/>
                </a:tc>
                <a:tc>
                  <a:txBody>
                    <a:bodyPr/>
                    <a:lstStyle/>
                    <a:p>
                      <a:r>
                        <a:rPr lang="en-US" sz="1200"/>
                        <a:t>Does not include EFDA’s, Admin staff</a:t>
                      </a:r>
                    </a:p>
                  </a:txBody>
                  <a:tcPr/>
                </a:tc>
                <a:tc>
                  <a:txBody>
                    <a:bodyPr/>
                    <a:lstStyle/>
                    <a:p>
                      <a:r>
                        <a:rPr lang="en-US" sz="1200"/>
                        <a:t>TBD, want to ask about MAT waivered providers</a:t>
                      </a:r>
                    </a:p>
                  </a:txBody>
                  <a:tcPr/>
                </a:tc>
                <a:extLst>
                  <a:ext uri="{0D108BD9-81ED-4DB2-BD59-A6C34878D82A}">
                    <a16:rowId xmlns:a16="http://schemas.microsoft.com/office/drawing/2014/main" val="2239494082"/>
                  </a:ext>
                </a:extLst>
              </a:tr>
              <a:tr h="299785">
                <a:tc>
                  <a:txBody>
                    <a:bodyPr/>
                    <a:lstStyle/>
                    <a:p>
                      <a:r>
                        <a:rPr lang="en-US" sz="1200"/>
                        <a:t>Reported annually?</a:t>
                      </a:r>
                    </a:p>
                  </a:txBody>
                  <a:tcPr/>
                </a:tc>
                <a:tc>
                  <a:txBody>
                    <a:bodyPr/>
                    <a:lstStyle/>
                    <a:p>
                      <a:r>
                        <a:rPr lang="en-US" sz="1200"/>
                        <a:t>Reported annually</a:t>
                      </a:r>
                    </a:p>
                  </a:txBody>
                  <a:tcPr/>
                </a:tc>
                <a:tc>
                  <a:txBody>
                    <a:bodyPr/>
                    <a:lstStyle/>
                    <a:p>
                      <a:r>
                        <a:rPr lang="en-US" sz="1200"/>
                        <a:t>TBD</a:t>
                      </a:r>
                    </a:p>
                  </a:txBody>
                  <a:tcPr/>
                </a:tc>
                <a:extLst>
                  <a:ext uri="{0D108BD9-81ED-4DB2-BD59-A6C34878D82A}">
                    <a16:rowId xmlns:a16="http://schemas.microsoft.com/office/drawing/2014/main" val="4134004233"/>
                  </a:ext>
                </a:extLst>
              </a:tr>
              <a:tr h="300941">
                <a:tc>
                  <a:txBody>
                    <a:bodyPr/>
                    <a:lstStyle/>
                    <a:p>
                      <a:r>
                        <a:rPr lang="en-US" sz="1200"/>
                        <a:t>12 variable asked, aggregate</a:t>
                      </a:r>
                    </a:p>
                  </a:txBody>
                  <a:tcPr/>
                </a:tc>
                <a:tc>
                  <a:txBody>
                    <a:bodyPr/>
                    <a:lstStyle/>
                    <a:p>
                      <a:r>
                        <a:rPr lang="en-US" sz="1200"/>
                        <a:t>13 variables asked, individual on all staff</a:t>
                      </a:r>
                    </a:p>
                  </a:txBody>
                  <a:tcPr/>
                </a:tc>
                <a:tc>
                  <a:txBody>
                    <a:bodyPr/>
                    <a:lstStyle/>
                    <a:p>
                      <a:r>
                        <a:rPr lang="en-US" sz="1200"/>
                        <a:t>TBD, at least one additional variable</a:t>
                      </a:r>
                    </a:p>
                  </a:txBody>
                  <a:tcPr/>
                </a:tc>
                <a:extLst>
                  <a:ext uri="{0D108BD9-81ED-4DB2-BD59-A6C34878D82A}">
                    <a16:rowId xmlns:a16="http://schemas.microsoft.com/office/drawing/2014/main" val="3628747924"/>
                  </a:ext>
                </a:extLst>
              </a:tr>
              <a:tr h="127987">
                <a:tc>
                  <a:txBody>
                    <a:bodyPr/>
                    <a:lstStyle/>
                    <a:p>
                      <a:r>
                        <a:rPr lang="en-US" sz="1200"/>
                        <a:t>19 participating clinics, 8 actually reporting</a:t>
                      </a:r>
                    </a:p>
                  </a:txBody>
                  <a:tcPr/>
                </a:tc>
                <a:tc>
                  <a:txBody>
                    <a:bodyPr/>
                    <a:lstStyle/>
                    <a:p>
                      <a:r>
                        <a:rPr lang="en-US" sz="1200"/>
                        <a:t>27 participating, 17 partially or fully reporting</a:t>
                      </a:r>
                    </a:p>
                  </a:txBody>
                  <a:tcPr/>
                </a:tc>
                <a:tc>
                  <a:txBody>
                    <a:bodyPr/>
                    <a:lstStyle/>
                    <a:p>
                      <a:r>
                        <a:rPr lang="en-US" sz="1200" dirty="0"/>
                        <a:t>TBD</a:t>
                      </a:r>
                    </a:p>
                  </a:txBody>
                  <a:tcPr/>
                </a:tc>
                <a:extLst>
                  <a:ext uri="{0D108BD9-81ED-4DB2-BD59-A6C34878D82A}">
                    <a16:rowId xmlns:a16="http://schemas.microsoft.com/office/drawing/2014/main" val="2992236151"/>
                  </a:ext>
                </a:extLst>
              </a:tr>
            </a:tbl>
          </a:graphicData>
        </a:graphic>
      </p:graphicFrame>
      <p:graphicFrame>
        <p:nvGraphicFramePr>
          <p:cNvPr id="5" name="Table 4">
            <a:extLst>
              <a:ext uri="{FF2B5EF4-FFF2-40B4-BE49-F238E27FC236}">
                <a16:creationId xmlns:a16="http://schemas.microsoft.com/office/drawing/2014/main" id="{C300A95A-A956-4CF0-87AD-90F0D19AB116}"/>
              </a:ext>
            </a:extLst>
          </p:cNvPr>
          <p:cNvGraphicFramePr>
            <a:graphicFrameLocks noGrp="1"/>
          </p:cNvGraphicFramePr>
          <p:nvPr>
            <p:extLst>
              <p:ext uri="{D42A27DB-BD31-4B8C-83A1-F6EECF244321}">
                <p14:modId xmlns:p14="http://schemas.microsoft.com/office/powerpoint/2010/main" val="3324924034"/>
              </p:ext>
            </p:extLst>
          </p:nvPr>
        </p:nvGraphicFramePr>
        <p:xfrm>
          <a:off x="3308751" y="3956771"/>
          <a:ext cx="5574496" cy="2486969"/>
        </p:xfrm>
        <a:graphic>
          <a:graphicData uri="http://schemas.openxmlformats.org/drawingml/2006/table">
            <a:tbl>
              <a:tblPr firstRow="1" bandRow="1">
                <a:tableStyleId>{5C22544A-7EE6-4342-B048-85BDC9FD1C3A}</a:tableStyleId>
              </a:tblPr>
              <a:tblGrid>
                <a:gridCol w="5574496">
                  <a:extLst>
                    <a:ext uri="{9D8B030D-6E8A-4147-A177-3AD203B41FA5}">
                      <a16:colId xmlns:a16="http://schemas.microsoft.com/office/drawing/2014/main" val="1190489595"/>
                    </a:ext>
                  </a:extLst>
                </a:gridCol>
              </a:tblGrid>
              <a:tr h="370840">
                <a:tc>
                  <a:txBody>
                    <a:bodyPr/>
                    <a:lstStyle/>
                    <a:p>
                      <a:pPr algn="ctr"/>
                      <a:r>
                        <a:rPr lang="en-US"/>
                        <a:t>Staffing</a:t>
                      </a:r>
                    </a:p>
                  </a:txBody>
                  <a:tcPr/>
                </a:tc>
                <a:extLst>
                  <a:ext uri="{0D108BD9-81ED-4DB2-BD59-A6C34878D82A}">
                    <a16:rowId xmlns:a16="http://schemas.microsoft.com/office/drawing/2014/main" val="3767967506"/>
                  </a:ext>
                </a:extLst>
              </a:tr>
              <a:tr h="298454">
                <a:tc>
                  <a:txBody>
                    <a:bodyPr/>
                    <a:lstStyle/>
                    <a:p>
                      <a:r>
                        <a:rPr lang="en-US" sz="1200"/>
                        <a:t>Asks about staffing</a:t>
                      </a:r>
                    </a:p>
                  </a:txBody>
                  <a:tcPr/>
                </a:tc>
                <a:extLst>
                  <a:ext uri="{0D108BD9-81ED-4DB2-BD59-A6C34878D82A}">
                    <a16:rowId xmlns:a16="http://schemas.microsoft.com/office/drawing/2014/main" val="3227086065"/>
                  </a:ext>
                </a:extLst>
              </a:tr>
              <a:tr h="200243">
                <a:tc>
                  <a:txBody>
                    <a:bodyPr/>
                    <a:lstStyle/>
                    <a:p>
                      <a:r>
                        <a:rPr lang="en-US" sz="1200"/>
                        <a:t>Annually</a:t>
                      </a:r>
                    </a:p>
                  </a:txBody>
                  <a:tcPr/>
                </a:tc>
                <a:extLst>
                  <a:ext uri="{0D108BD9-81ED-4DB2-BD59-A6C34878D82A}">
                    <a16:rowId xmlns:a16="http://schemas.microsoft.com/office/drawing/2014/main" val="3220865973"/>
                  </a:ext>
                </a:extLst>
              </a:tr>
              <a:tr h="315989">
                <a:tc>
                  <a:txBody>
                    <a:bodyPr/>
                    <a:lstStyle/>
                    <a:p>
                      <a:r>
                        <a:rPr lang="en-US" sz="1200"/>
                        <a:t>All staff for CY with hire dates, termination dates, (can calculate rates over time)</a:t>
                      </a:r>
                    </a:p>
                  </a:txBody>
                  <a:tcPr/>
                </a:tc>
                <a:extLst>
                  <a:ext uri="{0D108BD9-81ED-4DB2-BD59-A6C34878D82A}">
                    <a16:rowId xmlns:a16="http://schemas.microsoft.com/office/drawing/2014/main" val="1650483077"/>
                  </a:ext>
                </a:extLst>
              </a:tr>
              <a:tr h="300942">
                <a:tc>
                  <a:txBody>
                    <a:bodyPr/>
                    <a:lstStyle/>
                    <a:p>
                      <a:r>
                        <a:rPr lang="en-US" sz="1200"/>
                        <a:t>Includes all UDS staffing categories plus any administrative categories needed</a:t>
                      </a:r>
                    </a:p>
                  </a:txBody>
                  <a:tcPr/>
                </a:tc>
                <a:extLst>
                  <a:ext uri="{0D108BD9-81ED-4DB2-BD59-A6C34878D82A}">
                    <a16:rowId xmlns:a16="http://schemas.microsoft.com/office/drawing/2014/main" val="2055424459"/>
                  </a:ext>
                </a:extLst>
              </a:tr>
              <a:tr h="254643">
                <a:tc>
                  <a:txBody>
                    <a:bodyPr/>
                    <a:lstStyle/>
                    <a:p>
                      <a:r>
                        <a:rPr lang="en-US" sz="1200"/>
                        <a:t>Reported annually</a:t>
                      </a:r>
                    </a:p>
                  </a:txBody>
                  <a:tcPr/>
                </a:tc>
                <a:extLst>
                  <a:ext uri="{0D108BD9-81ED-4DB2-BD59-A6C34878D82A}">
                    <a16:rowId xmlns:a16="http://schemas.microsoft.com/office/drawing/2014/main" val="1725936422"/>
                  </a:ext>
                </a:extLst>
              </a:tr>
              <a:tr h="281264">
                <a:tc>
                  <a:txBody>
                    <a:bodyPr/>
                    <a:lstStyle/>
                    <a:p>
                      <a:r>
                        <a:rPr lang="en-US" sz="1200"/>
                        <a:t>8-17 variables, individual, PPS sampling</a:t>
                      </a:r>
                    </a:p>
                  </a:txBody>
                  <a:tcPr/>
                </a:tc>
                <a:extLst>
                  <a:ext uri="{0D108BD9-81ED-4DB2-BD59-A6C34878D82A}">
                    <a16:rowId xmlns:a16="http://schemas.microsoft.com/office/drawing/2014/main" val="502891346"/>
                  </a:ext>
                </a:extLst>
              </a:tr>
              <a:tr h="370840">
                <a:tc>
                  <a:txBody>
                    <a:bodyPr/>
                    <a:lstStyle/>
                    <a:p>
                      <a:r>
                        <a:rPr lang="en-US" sz="1200"/>
                        <a:t>27 participating, 10-15 selected randomly to participate</a:t>
                      </a:r>
                    </a:p>
                  </a:txBody>
                  <a:tcPr/>
                </a:tc>
                <a:extLst>
                  <a:ext uri="{0D108BD9-81ED-4DB2-BD59-A6C34878D82A}">
                    <a16:rowId xmlns:a16="http://schemas.microsoft.com/office/drawing/2014/main" val="518615336"/>
                  </a:ext>
                </a:extLst>
              </a:tr>
            </a:tbl>
          </a:graphicData>
        </a:graphic>
      </p:graphicFrame>
      <p:sp>
        <p:nvSpPr>
          <p:cNvPr id="6" name="TextBox 5">
            <a:extLst>
              <a:ext uri="{FF2B5EF4-FFF2-40B4-BE49-F238E27FC236}">
                <a16:creationId xmlns:a16="http://schemas.microsoft.com/office/drawing/2014/main" id="{BF61DB92-726A-463C-91B3-F9619E91A942}"/>
              </a:ext>
            </a:extLst>
          </p:cNvPr>
          <p:cNvSpPr txBox="1"/>
          <p:nvPr/>
        </p:nvSpPr>
        <p:spPr>
          <a:xfrm>
            <a:off x="3532206" y="718523"/>
            <a:ext cx="5127585" cy="381965"/>
          </a:xfrm>
          <a:prstGeom prst="rect">
            <a:avLst/>
          </a:prstGeom>
          <a:noFill/>
        </p:spPr>
        <p:txBody>
          <a:bodyPr wrap="square" rtlCol="0">
            <a:spAutoFit/>
          </a:bodyPr>
          <a:lstStyle/>
          <a:p>
            <a:pPr algn="ctr"/>
            <a:r>
              <a:rPr lang="en-US" b="1"/>
              <a:t>Current collection methods</a:t>
            </a:r>
          </a:p>
        </p:txBody>
      </p:sp>
      <p:sp>
        <p:nvSpPr>
          <p:cNvPr id="7" name="TextBox 6">
            <a:extLst>
              <a:ext uri="{FF2B5EF4-FFF2-40B4-BE49-F238E27FC236}">
                <a16:creationId xmlns:a16="http://schemas.microsoft.com/office/drawing/2014/main" id="{8DEB890A-258B-4EFE-9751-FDB8FD473423}"/>
              </a:ext>
            </a:extLst>
          </p:cNvPr>
          <p:cNvSpPr txBox="1"/>
          <p:nvPr/>
        </p:nvSpPr>
        <p:spPr>
          <a:xfrm>
            <a:off x="3532207" y="3574806"/>
            <a:ext cx="5127585" cy="381965"/>
          </a:xfrm>
          <a:prstGeom prst="rect">
            <a:avLst/>
          </a:prstGeom>
          <a:noFill/>
        </p:spPr>
        <p:txBody>
          <a:bodyPr wrap="square" rtlCol="0">
            <a:spAutoFit/>
          </a:bodyPr>
          <a:lstStyle/>
          <a:p>
            <a:pPr algn="ctr"/>
            <a:r>
              <a:rPr lang="en-US" b="1"/>
              <a:t>Proposed collection methods</a:t>
            </a:r>
          </a:p>
        </p:txBody>
      </p:sp>
    </p:spTree>
    <p:extLst>
      <p:ext uri="{BB962C8B-B14F-4D97-AF65-F5344CB8AC3E}">
        <p14:creationId xmlns:p14="http://schemas.microsoft.com/office/powerpoint/2010/main" val="249264868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57"/>
        <p:cNvGrpSpPr/>
        <p:nvPr/>
      </p:nvGrpSpPr>
      <p:grpSpPr>
        <a:xfrm>
          <a:off x="0" y="0"/>
          <a:ext cx="0" cy="0"/>
          <a:chOff x="0" y="0"/>
          <a:chExt cx="0" cy="0"/>
        </a:xfrm>
      </p:grpSpPr>
      <p:sp>
        <p:nvSpPr>
          <p:cNvPr id="58" name="Google Shape;58;p12"/>
          <p:cNvSpPr txBox="1">
            <a:spLocks noGrp="1"/>
          </p:cNvSpPr>
          <p:nvPr>
            <p:ph type="ctrTitle"/>
          </p:nvPr>
        </p:nvSpPr>
        <p:spPr>
          <a:xfrm>
            <a:off x="2152481" y="2370028"/>
            <a:ext cx="7889735" cy="1546400"/>
          </a:xfrm>
          <a:prstGeom prst="rect">
            <a:avLst/>
          </a:prstGeom>
        </p:spPr>
        <p:txBody>
          <a:bodyPr spcFirstLastPara="1" vert="horz" wrap="square" lIns="121900" tIns="121900" rIns="121900" bIns="121900" rtlCol="0" anchor="ctr" anchorCtr="0">
            <a:noAutofit/>
          </a:bodyPr>
          <a:lstStyle/>
          <a:p>
            <a:r>
              <a:rPr lang="en" sz="2400" cap="small" dirty="0">
                <a:solidFill>
                  <a:schemeClr val="tx1"/>
                </a:solidFill>
              </a:rPr>
              <a:t>WA Association for Community Health </a:t>
            </a:r>
            <a:br>
              <a:rPr lang="en" dirty="0">
                <a:solidFill>
                  <a:schemeClr val="tx1"/>
                </a:solidFill>
              </a:rPr>
            </a:br>
            <a:r>
              <a:rPr lang="en-US" dirty="0">
                <a:solidFill>
                  <a:schemeClr val="tx1"/>
                </a:solidFill>
              </a:rPr>
              <a:t>Health Disparities in Hypertension and Diabetes</a:t>
            </a:r>
            <a:endParaRPr dirty="0">
              <a:solidFill>
                <a:schemeClr val="tx1"/>
              </a:solidFill>
            </a:endParaRPr>
          </a:p>
        </p:txBody>
      </p:sp>
      <p:pic>
        <p:nvPicPr>
          <p:cNvPr id="5" name="Picture 4">
            <a:extLst>
              <a:ext uri="{FF2B5EF4-FFF2-40B4-BE49-F238E27FC236}">
                <a16:creationId xmlns:a16="http://schemas.microsoft.com/office/drawing/2014/main" id="{3F4B5D4C-5496-8F4B-AA2C-14D93ACB0496}"/>
              </a:ext>
            </a:extLst>
          </p:cNvPr>
          <p:cNvPicPr>
            <a:picLocks noChangeAspect="1"/>
          </p:cNvPicPr>
          <p:nvPr/>
        </p:nvPicPr>
        <p:blipFill>
          <a:blip r:embed="rId3"/>
          <a:stretch>
            <a:fillRect/>
          </a:stretch>
        </p:blipFill>
        <p:spPr>
          <a:xfrm>
            <a:off x="5264958" y="365144"/>
            <a:ext cx="1662084" cy="1546400"/>
          </a:xfrm>
          <a:prstGeom prst="rect">
            <a:avLst/>
          </a:prstGeom>
        </p:spPr>
      </p:pic>
      <p:sp>
        <p:nvSpPr>
          <p:cNvPr id="10" name="Google Shape;75;p14">
            <a:extLst>
              <a:ext uri="{FF2B5EF4-FFF2-40B4-BE49-F238E27FC236}">
                <a16:creationId xmlns:a16="http://schemas.microsoft.com/office/drawing/2014/main" id="{57C54A05-4D30-6D45-AE4E-00AA31C97EFC}"/>
              </a:ext>
            </a:extLst>
          </p:cNvPr>
          <p:cNvSpPr txBox="1">
            <a:spLocks/>
          </p:cNvSpPr>
          <p:nvPr/>
        </p:nvSpPr>
        <p:spPr>
          <a:xfrm>
            <a:off x="1700200" y="3614284"/>
            <a:ext cx="8791600" cy="1046400"/>
          </a:xfrm>
          <a:prstGeom prst="rect">
            <a:avLst/>
          </a:prstGeom>
          <a:noFill/>
          <a:ln>
            <a:noFill/>
          </a:ln>
        </p:spPr>
        <p:txBody>
          <a:bodyPr spcFirstLastPara="1" wrap="square" lIns="121900" tIns="121900" rIns="121900" bIns="121900" anchor="t" anchorCtr="0">
            <a:noAutofit/>
          </a:bodyPr>
          <a:lstStyle>
            <a:defPPr marR="0" lvl="0" algn="l" rtl="0">
              <a:lnSpc>
                <a:spcPct val="100000"/>
              </a:lnSpc>
              <a:spcBef>
                <a:spcPts val="0"/>
              </a:spcBef>
              <a:spcAft>
                <a:spcPts val="0"/>
              </a:spcAft>
            </a:defPPr>
            <a:lvl1pPr marL="457200" marR="0" lvl="0" indent="-381000" algn="l" rtl="0">
              <a:lnSpc>
                <a:spcPct val="100000"/>
              </a:lnSpc>
              <a:spcBef>
                <a:spcPts val="600"/>
              </a:spcBef>
              <a:spcAft>
                <a:spcPts val="0"/>
              </a:spcAft>
              <a:buClr>
                <a:srgbClr val="CCCCCC"/>
              </a:buClr>
              <a:buSzPts val="2400"/>
              <a:buFont typeface="Droid Serif"/>
              <a:buChar char="⊡"/>
              <a:defRPr sz="3000" b="0" i="0" u="none" strike="noStrike" cap="none">
                <a:solidFill>
                  <a:srgbClr val="434343"/>
                </a:solidFill>
                <a:latin typeface="Droid Serif"/>
                <a:ea typeface="Droid Serif"/>
                <a:cs typeface="Droid Serif"/>
                <a:sym typeface="Droid Serif"/>
              </a:defRPr>
            </a:lvl1pPr>
            <a:lvl2pPr marL="914400" marR="0" lvl="1" indent="-342900" algn="l" rtl="0">
              <a:lnSpc>
                <a:spcPct val="100000"/>
              </a:lnSpc>
              <a:spcBef>
                <a:spcPts val="0"/>
              </a:spcBef>
              <a:spcAft>
                <a:spcPts val="0"/>
              </a:spcAft>
              <a:buClr>
                <a:srgbClr val="CCCCCC"/>
              </a:buClr>
              <a:buSzPts val="1800"/>
              <a:buFont typeface="Droid Serif"/>
              <a:buChar char="□"/>
              <a:defRPr sz="2400" b="0" i="0" u="none" strike="noStrike" cap="none">
                <a:solidFill>
                  <a:srgbClr val="434343"/>
                </a:solidFill>
                <a:latin typeface="Droid Serif"/>
                <a:ea typeface="Droid Serif"/>
                <a:cs typeface="Droid Serif"/>
                <a:sym typeface="Droid Serif"/>
              </a:defRPr>
            </a:lvl2pPr>
            <a:lvl3pPr marL="1371600" marR="0" lvl="2" indent="-381000" algn="l" rtl="0">
              <a:lnSpc>
                <a:spcPct val="100000"/>
              </a:lnSpc>
              <a:spcBef>
                <a:spcPts val="0"/>
              </a:spcBef>
              <a:spcAft>
                <a:spcPts val="0"/>
              </a:spcAft>
              <a:buClr>
                <a:srgbClr val="CCCCCC"/>
              </a:buClr>
              <a:buSzPts val="2400"/>
              <a:buFont typeface="Droid Serif"/>
              <a:buChar char="■"/>
              <a:defRPr sz="2400" b="0" i="0" u="none" strike="noStrike" cap="none">
                <a:solidFill>
                  <a:srgbClr val="434343"/>
                </a:solidFill>
                <a:latin typeface="Droid Serif"/>
                <a:ea typeface="Droid Serif"/>
                <a:cs typeface="Droid Serif"/>
                <a:sym typeface="Droid Serif"/>
              </a:defRPr>
            </a:lvl3pPr>
            <a:lvl4pPr marL="1828800" marR="0" lvl="3" indent="-342900" algn="l" rtl="0">
              <a:lnSpc>
                <a:spcPct val="100000"/>
              </a:lnSpc>
              <a:spcBef>
                <a:spcPts val="0"/>
              </a:spcBef>
              <a:spcAft>
                <a:spcPts val="0"/>
              </a:spcAft>
              <a:buClr>
                <a:srgbClr val="CCCCCC"/>
              </a:buClr>
              <a:buSzPts val="1800"/>
              <a:buFont typeface="Droid Serif"/>
              <a:buChar char="●"/>
              <a:defRPr sz="1800" b="0" i="0" u="none" strike="noStrike" cap="none">
                <a:solidFill>
                  <a:srgbClr val="434343"/>
                </a:solidFill>
                <a:latin typeface="Droid Serif"/>
                <a:ea typeface="Droid Serif"/>
                <a:cs typeface="Droid Serif"/>
                <a:sym typeface="Droid Serif"/>
              </a:defRPr>
            </a:lvl4pPr>
            <a:lvl5pPr marL="2286000" marR="0" lvl="4" indent="-342900" algn="l" rtl="0">
              <a:lnSpc>
                <a:spcPct val="100000"/>
              </a:lnSpc>
              <a:spcBef>
                <a:spcPts val="0"/>
              </a:spcBef>
              <a:spcAft>
                <a:spcPts val="0"/>
              </a:spcAft>
              <a:buClr>
                <a:srgbClr val="CCCCCC"/>
              </a:buClr>
              <a:buSzPts val="1800"/>
              <a:buFont typeface="Droid Serif"/>
              <a:buChar char="○"/>
              <a:defRPr sz="1800" b="0" i="0" u="none" strike="noStrike" cap="none">
                <a:solidFill>
                  <a:srgbClr val="434343"/>
                </a:solidFill>
                <a:latin typeface="Droid Serif"/>
                <a:ea typeface="Droid Serif"/>
                <a:cs typeface="Droid Serif"/>
                <a:sym typeface="Droid Serif"/>
              </a:defRPr>
            </a:lvl5pPr>
            <a:lvl6pPr marL="2743200" marR="0" lvl="5" indent="-342900" algn="l" rtl="0">
              <a:lnSpc>
                <a:spcPct val="100000"/>
              </a:lnSpc>
              <a:spcBef>
                <a:spcPts val="0"/>
              </a:spcBef>
              <a:spcAft>
                <a:spcPts val="0"/>
              </a:spcAft>
              <a:buClr>
                <a:srgbClr val="434343"/>
              </a:buClr>
              <a:buSzPts val="1800"/>
              <a:buFont typeface="Droid Serif"/>
              <a:buChar char="■"/>
              <a:defRPr sz="1800" b="0" i="0" u="none" strike="noStrike" cap="none">
                <a:solidFill>
                  <a:srgbClr val="434343"/>
                </a:solidFill>
                <a:latin typeface="Droid Serif"/>
                <a:ea typeface="Droid Serif"/>
                <a:cs typeface="Droid Serif"/>
                <a:sym typeface="Droid Serif"/>
              </a:defRPr>
            </a:lvl6pPr>
            <a:lvl7pPr marL="3200400" marR="0" lvl="6" indent="-342900" algn="l" rtl="0">
              <a:lnSpc>
                <a:spcPct val="100000"/>
              </a:lnSpc>
              <a:spcBef>
                <a:spcPts val="0"/>
              </a:spcBef>
              <a:spcAft>
                <a:spcPts val="0"/>
              </a:spcAft>
              <a:buClr>
                <a:srgbClr val="434343"/>
              </a:buClr>
              <a:buSzPts val="1800"/>
              <a:buFont typeface="Droid Serif"/>
              <a:buChar char="●"/>
              <a:defRPr sz="1800" b="0" i="0" u="none" strike="noStrike" cap="none">
                <a:solidFill>
                  <a:srgbClr val="434343"/>
                </a:solidFill>
                <a:latin typeface="Droid Serif"/>
                <a:ea typeface="Droid Serif"/>
                <a:cs typeface="Droid Serif"/>
                <a:sym typeface="Droid Serif"/>
              </a:defRPr>
            </a:lvl7pPr>
            <a:lvl8pPr marL="3657600" marR="0" lvl="7" indent="-342900" algn="l" rtl="0">
              <a:lnSpc>
                <a:spcPct val="100000"/>
              </a:lnSpc>
              <a:spcBef>
                <a:spcPts val="0"/>
              </a:spcBef>
              <a:spcAft>
                <a:spcPts val="0"/>
              </a:spcAft>
              <a:buClr>
                <a:srgbClr val="434343"/>
              </a:buClr>
              <a:buSzPts val="1800"/>
              <a:buFont typeface="Droid Serif"/>
              <a:buChar char="○"/>
              <a:defRPr sz="1800" b="0" i="0" u="none" strike="noStrike" cap="none">
                <a:solidFill>
                  <a:srgbClr val="434343"/>
                </a:solidFill>
                <a:latin typeface="Droid Serif"/>
                <a:ea typeface="Droid Serif"/>
                <a:cs typeface="Droid Serif"/>
                <a:sym typeface="Droid Serif"/>
              </a:defRPr>
            </a:lvl8pPr>
            <a:lvl9pPr marL="4114800" marR="0" lvl="8" indent="-342900" algn="l" rtl="0">
              <a:lnSpc>
                <a:spcPct val="100000"/>
              </a:lnSpc>
              <a:spcBef>
                <a:spcPts val="0"/>
              </a:spcBef>
              <a:spcAft>
                <a:spcPts val="0"/>
              </a:spcAft>
              <a:buClr>
                <a:srgbClr val="434343"/>
              </a:buClr>
              <a:buSzPts val="1800"/>
              <a:buFont typeface="Droid Serif"/>
              <a:buChar char="■"/>
              <a:defRPr sz="1800" b="0" i="0" u="none" strike="noStrike" cap="none">
                <a:solidFill>
                  <a:srgbClr val="434343"/>
                </a:solidFill>
                <a:latin typeface="Droid Serif"/>
                <a:ea typeface="Droid Serif"/>
                <a:cs typeface="Droid Serif"/>
                <a:sym typeface="Droid Serif"/>
              </a:defRPr>
            </a:lvl9pPr>
          </a:lstStyle>
          <a:p>
            <a:pPr marL="0" indent="0" algn="ctr">
              <a:buNone/>
            </a:pPr>
            <a:r>
              <a:rPr lang="en-US" sz="2400" dirty="0">
                <a:solidFill>
                  <a:schemeClr val="tx1"/>
                </a:solidFill>
                <a:latin typeface="Georgia"/>
              </a:rPr>
              <a:t>April 17, 2019</a:t>
            </a:r>
            <a:endParaRPr lang="en-US" sz="2400" dirty="0">
              <a:solidFill>
                <a:schemeClr val="tx1"/>
              </a:solidFill>
              <a:latin typeface="Georgia" panose="02040502050405020303" pitchFamily="18" charset="0"/>
            </a:endParaRPr>
          </a:p>
        </p:txBody>
      </p:sp>
      <p:sp>
        <p:nvSpPr>
          <p:cNvPr id="7" name="Date Placeholder 3">
            <a:extLst>
              <a:ext uri="{FF2B5EF4-FFF2-40B4-BE49-F238E27FC236}">
                <a16:creationId xmlns:a16="http://schemas.microsoft.com/office/drawing/2014/main" id="{4710CEAB-A167-2441-ACB9-68F293968403}"/>
              </a:ext>
            </a:extLst>
          </p:cNvPr>
          <p:cNvSpPr>
            <a:spLocks noGrp="1"/>
          </p:cNvSpPr>
          <p:nvPr>
            <p:ph type="dt" sz="half" idx="10"/>
          </p:nvPr>
        </p:nvSpPr>
        <p:spPr>
          <a:xfrm>
            <a:off x="838199" y="6521710"/>
            <a:ext cx="4901589" cy="275804"/>
          </a:xfrm>
          <a:prstGeom prst="rect">
            <a:avLst/>
          </a:prstGeom>
        </p:spPr>
        <p:txBody>
          <a:bodyPr/>
          <a:lstStyle>
            <a:lvl1pPr>
              <a:defRPr sz="1200">
                <a:solidFill>
                  <a:schemeClr val="accent1"/>
                </a:solidFill>
                <a:latin typeface="Georgia" panose="02040502050405020303" pitchFamily="18" charset="0"/>
              </a:defRPr>
            </a:lvl1pPr>
          </a:lstStyle>
          <a:p>
            <a:r>
              <a:rPr lang="en-US"/>
              <a:t>© Washington Association for Community Health</a:t>
            </a:r>
          </a:p>
        </p:txBody>
      </p:sp>
    </p:spTree>
    <p:extLst>
      <p:ext uri="{BB962C8B-B14F-4D97-AF65-F5344CB8AC3E}">
        <p14:creationId xmlns:p14="http://schemas.microsoft.com/office/powerpoint/2010/main" val="389596961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27D46F-FC71-4D5C-81BC-3911CB27E869}"/>
              </a:ext>
            </a:extLst>
          </p:cNvPr>
          <p:cNvSpPr>
            <a:spLocks noGrp="1"/>
          </p:cNvSpPr>
          <p:nvPr>
            <p:ph type="title"/>
          </p:nvPr>
        </p:nvSpPr>
        <p:spPr/>
        <p:txBody>
          <a:bodyPr/>
          <a:lstStyle/>
          <a:p>
            <a:r>
              <a:rPr lang="en-US"/>
              <a:t>External Needs</a:t>
            </a:r>
          </a:p>
        </p:txBody>
      </p:sp>
      <p:sp>
        <p:nvSpPr>
          <p:cNvPr id="4" name="Rectangle 3">
            <a:extLst>
              <a:ext uri="{FF2B5EF4-FFF2-40B4-BE49-F238E27FC236}">
                <a16:creationId xmlns:a16="http://schemas.microsoft.com/office/drawing/2014/main" id="{EDD8C149-9FAE-4CEB-81CA-209168F70FE2}"/>
              </a:ext>
            </a:extLst>
          </p:cNvPr>
          <p:cNvSpPr/>
          <p:nvPr/>
        </p:nvSpPr>
        <p:spPr>
          <a:xfrm>
            <a:off x="1759352" y="1459304"/>
            <a:ext cx="2326511" cy="418914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t>Organizing and validating what we already know about CHC’s capacity into a neat, accessible package in something like Airtable or Access</a:t>
            </a:r>
            <a:r>
              <a:rPr lang="en-US" dirty="0"/>
              <a:t> </a:t>
            </a:r>
          </a:p>
        </p:txBody>
      </p:sp>
      <p:sp>
        <p:nvSpPr>
          <p:cNvPr id="5" name="Rectangle 4">
            <a:extLst>
              <a:ext uri="{FF2B5EF4-FFF2-40B4-BE49-F238E27FC236}">
                <a16:creationId xmlns:a16="http://schemas.microsoft.com/office/drawing/2014/main" id="{C525B4EF-6A09-4050-9FCF-C0D77147CEBB}"/>
              </a:ext>
            </a:extLst>
          </p:cNvPr>
          <p:cNvSpPr/>
          <p:nvPr/>
        </p:nvSpPr>
        <p:spPr>
          <a:xfrm>
            <a:off x="8424400" y="1459304"/>
            <a:ext cx="2326511" cy="418914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t>Developing a set of questions to have “in our pocket” that we might ask CHC’s about their data capacity, in the future when we have more focus</a:t>
            </a:r>
          </a:p>
        </p:txBody>
      </p:sp>
      <p:sp>
        <p:nvSpPr>
          <p:cNvPr id="6" name="Rectangle 5">
            <a:extLst>
              <a:ext uri="{FF2B5EF4-FFF2-40B4-BE49-F238E27FC236}">
                <a16:creationId xmlns:a16="http://schemas.microsoft.com/office/drawing/2014/main" id="{86E495AC-DE64-4D74-B118-DBDEAC32CD30}"/>
              </a:ext>
            </a:extLst>
          </p:cNvPr>
          <p:cNvSpPr/>
          <p:nvPr/>
        </p:nvSpPr>
        <p:spPr>
          <a:xfrm>
            <a:off x="5091876" y="1459304"/>
            <a:ext cx="2326511" cy="418914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t>Deciding what is important for our organization, as a whole, to know about our CHCs</a:t>
            </a:r>
          </a:p>
        </p:txBody>
      </p:sp>
    </p:spTree>
    <p:extLst>
      <p:ext uri="{BB962C8B-B14F-4D97-AF65-F5344CB8AC3E}">
        <p14:creationId xmlns:p14="http://schemas.microsoft.com/office/powerpoint/2010/main" val="383241644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80"/>
        <p:cNvGrpSpPr/>
        <p:nvPr/>
      </p:nvGrpSpPr>
      <p:grpSpPr>
        <a:xfrm>
          <a:off x="0" y="0"/>
          <a:ext cx="0" cy="0"/>
          <a:chOff x="0" y="0"/>
          <a:chExt cx="0" cy="0"/>
        </a:xfrm>
      </p:grpSpPr>
      <p:sp>
        <p:nvSpPr>
          <p:cNvPr id="81" name="Google Shape;81;p15"/>
          <p:cNvSpPr txBox="1">
            <a:spLocks noGrp="1"/>
          </p:cNvSpPr>
          <p:nvPr>
            <p:ph type="ctrTitle"/>
          </p:nvPr>
        </p:nvSpPr>
        <p:spPr>
          <a:xfrm>
            <a:off x="1114425" y="2486025"/>
            <a:ext cx="9953625" cy="1030774"/>
          </a:xfrm>
          <a:prstGeom prst="rect">
            <a:avLst/>
          </a:prstGeom>
        </p:spPr>
        <p:txBody>
          <a:bodyPr spcFirstLastPara="1" vert="horz" wrap="square" lIns="121900" tIns="121900" rIns="121900" bIns="121900" rtlCol="0" anchor="b" anchorCtr="0">
            <a:noAutofit/>
          </a:bodyPr>
          <a:lstStyle/>
          <a:p>
            <a:r>
              <a:rPr lang="en" sz="5400">
                <a:solidFill>
                  <a:srgbClr val="393B37"/>
                </a:solidFill>
              </a:rPr>
              <a:t>Questions and Comments</a:t>
            </a:r>
            <a:endParaRPr sz="5400">
              <a:solidFill>
                <a:srgbClr val="393B37"/>
              </a:solidFill>
            </a:endParaRPr>
          </a:p>
        </p:txBody>
      </p:sp>
      <p:sp>
        <p:nvSpPr>
          <p:cNvPr id="83" name="Google Shape;83;p15"/>
          <p:cNvSpPr txBox="1"/>
          <p:nvPr/>
        </p:nvSpPr>
        <p:spPr>
          <a:xfrm>
            <a:off x="5144900" y="704543"/>
            <a:ext cx="1902000" cy="742800"/>
          </a:xfrm>
          <a:prstGeom prst="rect">
            <a:avLst/>
          </a:prstGeom>
          <a:noFill/>
          <a:ln>
            <a:noFill/>
          </a:ln>
        </p:spPr>
        <p:txBody>
          <a:bodyPr spcFirstLastPara="1" wrap="square" lIns="121900" tIns="121900" rIns="121900" bIns="121900" anchor="t" anchorCtr="0">
            <a:noAutofit/>
          </a:bodyPr>
          <a:lstStyle/>
          <a:p>
            <a:pPr algn="ctr"/>
            <a:endParaRPr sz="3200">
              <a:solidFill>
                <a:srgbClr val="FFFFFF"/>
              </a:solidFill>
              <a:latin typeface="Trebuchet MS" panose="020B0703020202090204" pitchFamily="34" charset="0"/>
              <a:ea typeface="Montserrat"/>
              <a:cs typeface="Montserrat"/>
              <a:sym typeface="Montserrat"/>
            </a:endParaRPr>
          </a:p>
        </p:txBody>
      </p:sp>
      <p:sp>
        <p:nvSpPr>
          <p:cNvPr id="6" name="Date Placeholder 3">
            <a:extLst>
              <a:ext uri="{FF2B5EF4-FFF2-40B4-BE49-F238E27FC236}">
                <a16:creationId xmlns:a16="http://schemas.microsoft.com/office/drawing/2014/main" id="{68F8DBEF-F575-2847-B7A2-E997DDCF9855}"/>
              </a:ext>
            </a:extLst>
          </p:cNvPr>
          <p:cNvSpPr>
            <a:spLocks noGrp="1"/>
          </p:cNvSpPr>
          <p:nvPr>
            <p:ph type="dt" sz="half" idx="10"/>
          </p:nvPr>
        </p:nvSpPr>
        <p:spPr>
          <a:xfrm>
            <a:off x="838199" y="6521710"/>
            <a:ext cx="4901589" cy="275804"/>
          </a:xfrm>
          <a:prstGeom prst="rect">
            <a:avLst/>
          </a:prstGeom>
        </p:spPr>
        <p:txBody>
          <a:bodyPr/>
          <a:lstStyle>
            <a:lvl1pPr>
              <a:defRPr sz="1200">
                <a:solidFill>
                  <a:schemeClr val="accent1"/>
                </a:solidFill>
                <a:latin typeface="Georgia" panose="02040502050405020303" pitchFamily="18" charset="0"/>
              </a:defRPr>
            </a:lvl1pPr>
          </a:lstStyle>
          <a:p>
            <a:r>
              <a:rPr lang="en-US">
                <a:solidFill>
                  <a:schemeClr val="bg1"/>
                </a:solidFill>
              </a:rPr>
              <a:t>© Washington Association for Community Health</a:t>
            </a:r>
          </a:p>
        </p:txBody>
      </p:sp>
    </p:spTree>
    <p:extLst>
      <p:ext uri="{BB962C8B-B14F-4D97-AF65-F5344CB8AC3E}">
        <p14:creationId xmlns:p14="http://schemas.microsoft.com/office/powerpoint/2010/main" val="387635928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126938" y="122088"/>
            <a:ext cx="3908454" cy="978400"/>
          </a:xfrm>
        </p:spPr>
        <p:txBody>
          <a:bodyPr/>
          <a:lstStyle/>
          <a:p>
            <a:r>
              <a:rPr lang="en-US"/>
              <a:t>Difference between reporting and analysis</a:t>
            </a:r>
          </a:p>
        </p:txBody>
      </p:sp>
    </p:spTree>
    <p:extLst>
      <p:ext uri="{BB962C8B-B14F-4D97-AF65-F5344CB8AC3E}">
        <p14:creationId xmlns:p14="http://schemas.microsoft.com/office/powerpoint/2010/main" val="68660260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47C068B5-B65F-4969-8752-7EB8A5ECD6ED}"/>
              </a:ext>
            </a:extLst>
          </p:cNvPr>
          <p:cNvSpPr txBox="1"/>
          <p:nvPr/>
        </p:nvSpPr>
        <p:spPr>
          <a:xfrm>
            <a:off x="4293079" y="5170098"/>
            <a:ext cx="4281577"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dirty="0">
                <a:solidFill>
                  <a:schemeClr val="bg1"/>
                </a:solidFill>
              </a:rPr>
              <a:t>First ever image of our data black hole</a:t>
            </a:r>
            <a:endParaRPr lang="en-US">
              <a:solidFill>
                <a:schemeClr val="bg1"/>
              </a:solidFill>
              <a:cs typeface="Calibri"/>
            </a:endParaRPr>
          </a:p>
        </p:txBody>
      </p:sp>
      <p:sp>
        <p:nvSpPr>
          <p:cNvPr id="3" name="TextBox 2">
            <a:extLst>
              <a:ext uri="{FF2B5EF4-FFF2-40B4-BE49-F238E27FC236}">
                <a16:creationId xmlns:a16="http://schemas.microsoft.com/office/drawing/2014/main" id="{AF72302E-1EE9-48D1-B5BA-CEBA09AAE1AC}"/>
              </a:ext>
            </a:extLst>
          </p:cNvPr>
          <p:cNvSpPr txBox="1"/>
          <p:nvPr/>
        </p:nvSpPr>
        <p:spPr>
          <a:xfrm>
            <a:off x="1678508" y="1278771"/>
            <a:ext cx="8572500" cy="3416320"/>
          </a:xfrm>
          <a:prstGeom prst="rect">
            <a:avLst/>
          </a:prstGeom>
          <a:noFill/>
        </p:spPr>
        <p:txBody>
          <a:bodyPr wrap="square" rtlCol="0">
            <a:spAutoFit/>
          </a:bodyPr>
          <a:lstStyle/>
          <a:p>
            <a:r>
              <a:rPr lang="en-US" dirty="0"/>
              <a:t>Methods	</a:t>
            </a:r>
          </a:p>
          <a:p>
            <a:r>
              <a:rPr lang="en-US" dirty="0"/>
              <a:t>	Diabetes literature methods for SDoH impacts on Hba1c</a:t>
            </a:r>
          </a:p>
          <a:p>
            <a:r>
              <a:rPr lang="en-US" dirty="0"/>
              <a:t>	Hypertension literature review on which SDoH factors are being researched</a:t>
            </a:r>
          </a:p>
          <a:p>
            <a:r>
              <a:rPr lang="en-US" dirty="0"/>
              <a:t>Literature review</a:t>
            </a:r>
          </a:p>
          <a:p>
            <a:r>
              <a:rPr lang="en-US" dirty="0"/>
              <a:t>	Findings	</a:t>
            </a:r>
          </a:p>
          <a:p>
            <a:r>
              <a:rPr lang="en-US" dirty="0"/>
              <a:t>SDoH Impacts</a:t>
            </a:r>
          </a:p>
          <a:p>
            <a:r>
              <a:rPr lang="en-US" dirty="0"/>
              <a:t>	Diabetes</a:t>
            </a:r>
          </a:p>
          <a:p>
            <a:r>
              <a:rPr lang="en-US" dirty="0"/>
              <a:t>	Hypertension</a:t>
            </a:r>
          </a:p>
          <a:p>
            <a:r>
              <a:rPr lang="en-US" dirty="0"/>
              <a:t>Interventions, surveys and projects</a:t>
            </a:r>
          </a:p>
          <a:p>
            <a:r>
              <a:rPr lang="en-US" dirty="0"/>
              <a:t>	Creating a causal model</a:t>
            </a:r>
          </a:p>
          <a:p>
            <a:r>
              <a:rPr lang="en-US" dirty="0"/>
              <a:t>	Designing a screening that addresses multiple projects</a:t>
            </a:r>
          </a:p>
          <a:p>
            <a:endParaRPr lang="en-US" dirty="0"/>
          </a:p>
        </p:txBody>
      </p:sp>
      <p:sp>
        <p:nvSpPr>
          <p:cNvPr id="5" name="Title 2">
            <a:extLst>
              <a:ext uri="{FF2B5EF4-FFF2-40B4-BE49-F238E27FC236}">
                <a16:creationId xmlns:a16="http://schemas.microsoft.com/office/drawing/2014/main" id="{0836A38F-61DD-43E8-9B06-46125D93321B}"/>
              </a:ext>
            </a:extLst>
          </p:cNvPr>
          <p:cNvSpPr txBox="1">
            <a:spLocks/>
          </p:cNvSpPr>
          <p:nvPr/>
        </p:nvSpPr>
        <p:spPr>
          <a:xfrm>
            <a:off x="4126938" y="122088"/>
            <a:ext cx="3908454" cy="978400"/>
          </a:xfrm>
          <a:prstGeom prst="rect">
            <a:avLst/>
          </a:prstGeom>
        </p:spPr>
        <p:txBody>
          <a:bodyPr/>
          <a:lstStyle>
            <a:lvl1pPr algn="l" defTabSz="914400" rtl="0" eaLnBrk="1" latinLnBrk="0" hangingPunct="1">
              <a:lnSpc>
                <a:spcPct val="90000"/>
              </a:lnSpc>
              <a:spcBef>
                <a:spcPct val="0"/>
              </a:spcBef>
              <a:buNone/>
              <a:defRPr sz="4400" b="0" i="0" kern="1200">
                <a:solidFill>
                  <a:schemeClr val="tx1"/>
                </a:solidFill>
                <a:latin typeface="Trebuchet MS" panose="020B0703020202090204" pitchFamily="34" charset="0"/>
                <a:ea typeface="+mj-ea"/>
                <a:cs typeface="+mj-cs"/>
              </a:defRPr>
            </a:lvl1pPr>
          </a:lstStyle>
          <a:p>
            <a:pPr algn="ctr"/>
            <a:r>
              <a:rPr lang="en-US" dirty="0"/>
              <a:t>Outline</a:t>
            </a:r>
          </a:p>
        </p:txBody>
      </p:sp>
      <p:sp>
        <p:nvSpPr>
          <p:cNvPr id="6" name="Rounded Rectangle 4">
            <a:extLst>
              <a:ext uri="{FF2B5EF4-FFF2-40B4-BE49-F238E27FC236}">
                <a16:creationId xmlns:a16="http://schemas.microsoft.com/office/drawing/2014/main" id="{A968FC49-675B-4DED-9E9F-98305DF0B109}"/>
              </a:ext>
            </a:extLst>
          </p:cNvPr>
          <p:cNvSpPr/>
          <p:nvPr/>
        </p:nvSpPr>
        <p:spPr>
          <a:xfrm>
            <a:off x="1809750" y="4991815"/>
            <a:ext cx="8572499" cy="1095230"/>
          </a:xfrm>
          <a:prstGeom prst="round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US" sz="2000" dirty="0"/>
              <a:t>Aim of this webinar is to provide a useful reference guide for intervention development, SDH survey implementation and other QI projects.</a:t>
            </a:r>
          </a:p>
        </p:txBody>
      </p:sp>
    </p:spTree>
    <p:extLst>
      <p:ext uri="{BB962C8B-B14F-4D97-AF65-F5344CB8AC3E}">
        <p14:creationId xmlns:p14="http://schemas.microsoft.com/office/powerpoint/2010/main" val="268985568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21300A-8294-4634-9B51-3F329CA087CD}"/>
              </a:ext>
            </a:extLst>
          </p:cNvPr>
          <p:cNvSpPr>
            <a:spLocks noGrp="1"/>
          </p:cNvSpPr>
          <p:nvPr>
            <p:ph type="title"/>
          </p:nvPr>
        </p:nvSpPr>
        <p:spPr/>
        <p:txBody>
          <a:bodyPr/>
          <a:lstStyle/>
          <a:p>
            <a:r>
              <a:rPr lang="en-US" dirty="0"/>
              <a:t>HRSA Diabetes QI Initiative</a:t>
            </a:r>
          </a:p>
        </p:txBody>
      </p:sp>
      <p:sp>
        <p:nvSpPr>
          <p:cNvPr id="3" name="Text Placeholder 2">
            <a:extLst>
              <a:ext uri="{FF2B5EF4-FFF2-40B4-BE49-F238E27FC236}">
                <a16:creationId xmlns:a16="http://schemas.microsoft.com/office/drawing/2014/main" id="{4E15B50A-7DBD-4934-9461-059BEEF9DE22}"/>
              </a:ext>
            </a:extLst>
          </p:cNvPr>
          <p:cNvSpPr>
            <a:spLocks noGrp="1"/>
          </p:cNvSpPr>
          <p:nvPr>
            <p:ph type="body" idx="1"/>
          </p:nvPr>
        </p:nvSpPr>
        <p:spPr>
          <a:xfrm>
            <a:off x="1222200" y="1267800"/>
            <a:ext cx="9747600" cy="3784260"/>
          </a:xfrm>
        </p:spPr>
        <p:txBody>
          <a:bodyPr>
            <a:normAutofit fontScale="92500"/>
          </a:bodyPr>
          <a:lstStyle/>
          <a:p>
            <a:pPr marL="101598" indent="0">
              <a:buNone/>
            </a:pPr>
            <a:r>
              <a:rPr lang="en-US" dirty="0"/>
              <a:t>The measures for the QI initiative are: Reduce by 1% the disparities gap between racial and ethnic groups with the highest and lowest rates of diabetes by year 2020.</a:t>
            </a:r>
          </a:p>
          <a:p>
            <a:pPr marL="101598" indent="0">
              <a:buNone/>
            </a:pPr>
            <a:endParaRPr lang="en-US" dirty="0"/>
          </a:p>
          <a:p>
            <a:pPr marL="101598" indent="0">
              <a:buNone/>
            </a:pPr>
            <a:r>
              <a:rPr lang="en-US" dirty="0">
                <a:solidFill>
                  <a:srgbClr val="FF0000"/>
                </a:solidFill>
              </a:rPr>
              <a:t>HRSA also aims to by 2020, increase the number of health centers that meet the </a:t>
            </a:r>
            <a:r>
              <a:rPr lang="en-US" dirty="0">
                <a:solidFill>
                  <a:srgbClr val="FF0000"/>
                </a:solidFill>
                <a:hlinkClick r:id="rId3">
                  <a:extLst>
                    <a:ext uri="{A12FA001-AC4F-418D-AE19-62706E023703}">
                      <ahyp:hlinkClr xmlns:ahyp="http://schemas.microsoft.com/office/drawing/2018/hyperlinkcolor" val="tx"/>
                    </a:ext>
                  </a:extLst>
                </a:hlinkClick>
              </a:rPr>
              <a:t>Healthy People 2020 goals</a:t>
            </a:r>
            <a:r>
              <a:rPr lang="en-US" dirty="0">
                <a:solidFill>
                  <a:srgbClr val="FF0000"/>
                </a:solidFill>
              </a:rPr>
              <a:t> for uncontrolled diabetes for each racial/ethnic group.</a:t>
            </a:r>
          </a:p>
        </p:txBody>
      </p:sp>
      <p:sp>
        <p:nvSpPr>
          <p:cNvPr id="4" name="TextBox 3">
            <a:extLst>
              <a:ext uri="{FF2B5EF4-FFF2-40B4-BE49-F238E27FC236}">
                <a16:creationId xmlns:a16="http://schemas.microsoft.com/office/drawing/2014/main" id="{6A438DEA-6D34-40D3-8C2C-475A6DEAA2DC}"/>
              </a:ext>
            </a:extLst>
          </p:cNvPr>
          <p:cNvSpPr txBox="1"/>
          <p:nvPr/>
        </p:nvSpPr>
        <p:spPr>
          <a:xfrm>
            <a:off x="777240" y="5887380"/>
            <a:ext cx="8766810" cy="430887"/>
          </a:xfrm>
          <a:prstGeom prst="rect">
            <a:avLst/>
          </a:prstGeom>
          <a:noFill/>
        </p:spPr>
        <p:txBody>
          <a:bodyPr wrap="square" rtlCol="0">
            <a:spAutoFit/>
          </a:bodyPr>
          <a:lstStyle/>
          <a:p>
            <a:r>
              <a:rPr lang="en-US" sz="1100" dirty="0"/>
              <a:t>Source: HRSA, Health Center Program Diabetes Quality Improvement Initiative. Accessed 10/07/2019 </a:t>
            </a:r>
            <a:r>
              <a:rPr lang="en-US" sz="1100" dirty="0">
                <a:hlinkClick r:id="rId4"/>
              </a:rPr>
              <a:t> https://bphc.hrsa.gov/qualityimprovement/clinicalquality/diabetes.html</a:t>
            </a:r>
            <a:endParaRPr lang="en-US" sz="1100" dirty="0"/>
          </a:p>
        </p:txBody>
      </p:sp>
    </p:spTree>
    <p:extLst>
      <p:ext uri="{BB962C8B-B14F-4D97-AF65-F5344CB8AC3E}">
        <p14:creationId xmlns:p14="http://schemas.microsoft.com/office/powerpoint/2010/main" val="264547798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0F5455-1134-42A4-95E2-937C7DFB31F2}"/>
              </a:ext>
            </a:extLst>
          </p:cNvPr>
          <p:cNvSpPr>
            <a:spLocks noGrp="1"/>
          </p:cNvSpPr>
          <p:nvPr>
            <p:ph type="title"/>
          </p:nvPr>
        </p:nvSpPr>
        <p:spPr/>
        <p:txBody>
          <a:bodyPr/>
          <a:lstStyle/>
          <a:p>
            <a:r>
              <a:rPr lang="en-US" dirty="0"/>
              <a:t>Literature Review Findings</a:t>
            </a:r>
          </a:p>
        </p:txBody>
      </p:sp>
      <p:sp>
        <p:nvSpPr>
          <p:cNvPr id="3" name="Text Placeholder 2">
            <a:extLst>
              <a:ext uri="{FF2B5EF4-FFF2-40B4-BE49-F238E27FC236}">
                <a16:creationId xmlns:a16="http://schemas.microsoft.com/office/drawing/2014/main" id="{CA6DA29C-B3B1-4418-8311-1FACEDD6B1CE}"/>
              </a:ext>
            </a:extLst>
          </p:cNvPr>
          <p:cNvSpPr>
            <a:spLocks noGrp="1"/>
          </p:cNvSpPr>
          <p:nvPr>
            <p:ph type="body" idx="1"/>
          </p:nvPr>
        </p:nvSpPr>
        <p:spPr>
          <a:xfrm>
            <a:off x="720090" y="1267800"/>
            <a:ext cx="10778490" cy="4322400"/>
          </a:xfrm>
        </p:spPr>
        <p:txBody>
          <a:bodyPr>
            <a:normAutofit/>
          </a:bodyPr>
          <a:lstStyle/>
          <a:p>
            <a:pPr fontAlgn="base"/>
            <a:r>
              <a:rPr lang="en-US" dirty="0"/>
              <a:t>The relationship between Social Determinants of Health interventions and diabetes is not always straightforward and may include multiple risk factors. </a:t>
            </a:r>
          </a:p>
          <a:p>
            <a:pPr fontAlgn="base"/>
            <a:r>
              <a:rPr lang="en-US" dirty="0"/>
              <a:t>The gap between domains covered on SDoH screening tools and the research on risk factors for hypertension is wide.  </a:t>
            </a:r>
          </a:p>
          <a:p>
            <a:endParaRPr lang="en-US" dirty="0"/>
          </a:p>
        </p:txBody>
      </p:sp>
    </p:spTree>
    <p:extLst>
      <p:ext uri="{BB962C8B-B14F-4D97-AF65-F5344CB8AC3E}">
        <p14:creationId xmlns:p14="http://schemas.microsoft.com/office/powerpoint/2010/main" val="426453932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2752437" y="224197"/>
            <a:ext cx="6448425" cy="430887"/>
          </a:xfrm>
          <a:prstGeom prst="rect">
            <a:avLst/>
          </a:prstGeom>
          <a:noFill/>
        </p:spPr>
        <p:txBody>
          <a:bodyPr wrap="square" rtlCol="0">
            <a:spAutoFit/>
          </a:bodyPr>
          <a:lstStyle/>
          <a:p>
            <a:pPr algn="ctr"/>
            <a:r>
              <a:rPr lang="en-US" sz="2200" i="1" dirty="0">
                <a:latin typeface="Georgia" panose="02040502050405020303" pitchFamily="18" charset="0"/>
              </a:rPr>
              <a:t>What did we do?</a:t>
            </a:r>
          </a:p>
        </p:txBody>
      </p:sp>
      <p:pic>
        <p:nvPicPr>
          <p:cNvPr id="10" name="Picture 9" descr="C:\Users\knicholas.wahealth\AppData\Local\Microsoft\Windows\Temporary Internet Files\Content.MSO\A538A417.tmp">
            <a:extLst>
              <a:ext uri="{FF2B5EF4-FFF2-40B4-BE49-F238E27FC236}">
                <a16:creationId xmlns:a16="http://schemas.microsoft.com/office/drawing/2014/main" id="{794AD049-58DE-4BBB-AF7D-ECE2DD23EDF5}"/>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2241829" y="1674751"/>
            <a:ext cx="7100455" cy="4404161"/>
          </a:xfrm>
          <a:prstGeom prst="rect">
            <a:avLst/>
          </a:prstGeom>
          <a:noFill/>
          <a:ln>
            <a:noFill/>
          </a:ln>
        </p:spPr>
      </p:pic>
      <p:sp>
        <p:nvSpPr>
          <p:cNvPr id="11" name="Text Box 2">
            <a:extLst>
              <a:ext uri="{FF2B5EF4-FFF2-40B4-BE49-F238E27FC236}">
                <a16:creationId xmlns:a16="http://schemas.microsoft.com/office/drawing/2014/main" id="{C7474474-4AD6-4156-BF68-F3688A8B05CD}"/>
              </a:ext>
            </a:extLst>
          </p:cNvPr>
          <p:cNvSpPr txBox="1">
            <a:spLocks noChangeArrowheads="1"/>
          </p:cNvSpPr>
          <p:nvPr/>
        </p:nvSpPr>
        <p:spPr bwMode="auto">
          <a:xfrm>
            <a:off x="1812521" y="875357"/>
            <a:ext cx="6516370" cy="289560"/>
          </a:xfrm>
          <a:prstGeom prst="rect">
            <a:avLst/>
          </a:prstGeom>
          <a:solidFill>
            <a:srgbClr val="FFFFFF"/>
          </a:solidFill>
          <a:ln w="9525">
            <a:noFill/>
            <a:miter lim="800000"/>
            <a:headEnd/>
            <a:tailEnd/>
          </a:ln>
        </p:spPr>
        <p:txBody>
          <a:bodyPr rot="0" vert="horz" wrap="square" lIns="91440" tIns="45720" rIns="91440" bIns="45720" anchor="t" anchorCtr="0">
            <a:noAutofit/>
          </a:bodyPr>
          <a:lstStyle/>
          <a:p>
            <a:pPr marL="0" marR="0" indent="457200" algn="ctr">
              <a:lnSpc>
                <a:spcPct val="200000"/>
              </a:lnSpc>
              <a:spcBef>
                <a:spcPts val="0"/>
              </a:spcBef>
              <a:spcAft>
                <a:spcPts val="0"/>
              </a:spcAft>
            </a:pPr>
            <a:r>
              <a:rPr lang="en-US" dirty="0">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PRISMA search strategy for Diabetes</a:t>
            </a:r>
          </a:p>
        </p:txBody>
      </p:sp>
      <p:sp>
        <p:nvSpPr>
          <p:cNvPr id="12" name="Rounded Rectangle 4">
            <a:extLst>
              <a:ext uri="{FF2B5EF4-FFF2-40B4-BE49-F238E27FC236}">
                <a16:creationId xmlns:a16="http://schemas.microsoft.com/office/drawing/2014/main" id="{43E0D176-1D62-44EA-B909-C2F3C6C77F8B}"/>
              </a:ext>
            </a:extLst>
          </p:cNvPr>
          <p:cNvSpPr/>
          <p:nvPr/>
        </p:nvSpPr>
        <p:spPr>
          <a:xfrm>
            <a:off x="9690659" y="788180"/>
            <a:ext cx="1910214" cy="5259246"/>
          </a:xfrm>
          <a:prstGeom prst="round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sz="1400" dirty="0">
                <a:latin typeface="Georgia" panose="02040502050405020303" pitchFamily="18" charset="0"/>
              </a:rPr>
              <a:t>We looked at the literature on Diabetes and Social Determinants of Health/Social Needs risk factors and included research that provided information on the impact a social determinants intervention had on the control of diabetes or the risk of developing diabetes.</a:t>
            </a:r>
            <a:endParaRPr lang="en-US" sz="2000" dirty="0">
              <a:latin typeface="Georgia" panose="02040502050405020303" pitchFamily="18" charset="0"/>
            </a:endParaRPr>
          </a:p>
        </p:txBody>
      </p:sp>
    </p:spTree>
    <p:extLst>
      <p:ext uri="{BB962C8B-B14F-4D97-AF65-F5344CB8AC3E}">
        <p14:creationId xmlns:p14="http://schemas.microsoft.com/office/powerpoint/2010/main" val="24774281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2EC82AE8-1194-452C-A022-86CE75347F7B}"/>
              </a:ext>
            </a:extLst>
          </p:cNvPr>
          <p:cNvSpPr txBox="1"/>
          <p:nvPr/>
        </p:nvSpPr>
        <p:spPr>
          <a:xfrm>
            <a:off x="2752437" y="224197"/>
            <a:ext cx="6448425" cy="430887"/>
          </a:xfrm>
          <a:prstGeom prst="rect">
            <a:avLst/>
          </a:prstGeom>
          <a:noFill/>
        </p:spPr>
        <p:txBody>
          <a:bodyPr wrap="square" rtlCol="0">
            <a:spAutoFit/>
          </a:bodyPr>
          <a:lstStyle/>
          <a:p>
            <a:pPr algn="ctr"/>
            <a:r>
              <a:rPr lang="en-US" sz="2200" i="1" dirty="0">
                <a:latin typeface="Georgia" panose="02040502050405020303" pitchFamily="18" charset="0"/>
              </a:rPr>
              <a:t>What did we do?</a:t>
            </a:r>
          </a:p>
        </p:txBody>
      </p:sp>
      <p:sp>
        <p:nvSpPr>
          <p:cNvPr id="8" name="Rectangle 7">
            <a:extLst>
              <a:ext uri="{FF2B5EF4-FFF2-40B4-BE49-F238E27FC236}">
                <a16:creationId xmlns:a16="http://schemas.microsoft.com/office/drawing/2014/main" id="{57C1B7DB-90A8-4DCA-9034-A2423BB943CE}"/>
              </a:ext>
            </a:extLst>
          </p:cNvPr>
          <p:cNvSpPr/>
          <p:nvPr/>
        </p:nvSpPr>
        <p:spPr>
          <a:xfrm>
            <a:off x="4184069" y="996025"/>
            <a:ext cx="3038763" cy="517237"/>
          </a:xfrm>
          <a:prstGeom prst="rect">
            <a:avLst/>
          </a:prstGeom>
          <a:noFill/>
          <a:ln>
            <a:solidFill>
              <a:srgbClr val="393B3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rgbClr val="393B37"/>
                </a:solidFill>
              </a:rPr>
              <a:t>Initial Search </a:t>
            </a:r>
          </a:p>
          <a:p>
            <a:pPr algn="ctr"/>
            <a:r>
              <a:rPr lang="en-US" sz="1400" dirty="0">
                <a:solidFill>
                  <a:srgbClr val="393B37"/>
                </a:solidFill>
              </a:rPr>
              <a:t>(N=1041)</a:t>
            </a:r>
          </a:p>
        </p:txBody>
      </p:sp>
      <p:sp>
        <p:nvSpPr>
          <p:cNvPr id="10" name="Rectangle 9">
            <a:extLst>
              <a:ext uri="{FF2B5EF4-FFF2-40B4-BE49-F238E27FC236}">
                <a16:creationId xmlns:a16="http://schemas.microsoft.com/office/drawing/2014/main" id="{DFDFC2FB-A3D4-4AA8-B034-79B27CDF9E4E}"/>
              </a:ext>
            </a:extLst>
          </p:cNvPr>
          <p:cNvSpPr/>
          <p:nvPr/>
        </p:nvSpPr>
        <p:spPr>
          <a:xfrm>
            <a:off x="1787237" y="2623475"/>
            <a:ext cx="3038763" cy="794328"/>
          </a:xfrm>
          <a:prstGeom prst="rect">
            <a:avLst/>
          </a:prstGeom>
          <a:noFill/>
          <a:ln>
            <a:solidFill>
              <a:srgbClr val="393B3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rgbClr val="393B37"/>
                </a:solidFill>
              </a:rPr>
              <a:t>Did not use standardized and validated screening tool in the clinic </a:t>
            </a:r>
          </a:p>
          <a:p>
            <a:pPr algn="ctr"/>
            <a:r>
              <a:rPr lang="en-US" sz="1400" dirty="0">
                <a:solidFill>
                  <a:srgbClr val="393B37"/>
                </a:solidFill>
              </a:rPr>
              <a:t>(N=1022)</a:t>
            </a:r>
          </a:p>
        </p:txBody>
      </p:sp>
      <p:sp>
        <p:nvSpPr>
          <p:cNvPr id="11" name="Rectangle 10">
            <a:extLst>
              <a:ext uri="{FF2B5EF4-FFF2-40B4-BE49-F238E27FC236}">
                <a16:creationId xmlns:a16="http://schemas.microsoft.com/office/drawing/2014/main" id="{939C4EFB-019C-4B78-96F6-70B3D4E53AB6}"/>
              </a:ext>
            </a:extLst>
          </p:cNvPr>
          <p:cNvSpPr/>
          <p:nvPr/>
        </p:nvSpPr>
        <p:spPr>
          <a:xfrm>
            <a:off x="6260346" y="2608572"/>
            <a:ext cx="3038763" cy="794328"/>
          </a:xfrm>
          <a:prstGeom prst="rect">
            <a:avLst/>
          </a:prstGeom>
          <a:noFill/>
          <a:ln>
            <a:solidFill>
              <a:srgbClr val="393B3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rgbClr val="393B37"/>
                </a:solidFill>
              </a:rPr>
              <a:t>Used standardized and validated screening tools in the clinic</a:t>
            </a:r>
          </a:p>
          <a:p>
            <a:pPr algn="ctr"/>
            <a:r>
              <a:rPr lang="en-US" sz="1400" dirty="0">
                <a:solidFill>
                  <a:srgbClr val="393B37"/>
                </a:solidFill>
              </a:rPr>
              <a:t>(N=19)</a:t>
            </a:r>
          </a:p>
        </p:txBody>
      </p:sp>
      <p:sp>
        <p:nvSpPr>
          <p:cNvPr id="12" name="Rectangle 11">
            <a:extLst>
              <a:ext uri="{FF2B5EF4-FFF2-40B4-BE49-F238E27FC236}">
                <a16:creationId xmlns:a16="http://schemas.microsoft.com/office/drawing/2014/main" id="{7E6E00D1-0749-45EE-9ED7-527FFADCD201}"/>
              </a:ext>
            </a:extLst>
          </p:cNvPr>
          <p:cNvSpPr/>
          <p:nvPr/>
        </p:nvSpPr>
        <p:spPr>
          <a:xfrm>
            <a:off x="4184070" y="3765732"/>
            <a:ext cx="3038763" cy="831274"/>
          </a:xfrm>
          <a:prstGeom prst="rect">
            <a:avLst/>
          </a:prstGeom>
          <a:noFill/>
          <a:ln>
            <a:solidFill>
              <a:srgbClr val="393B3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rgbClr val="393B37"/>
                </a:solidFill>
              </a:rPr>
              <a:t>Review 2:</a:t>
            </a:r>
          </a:p>
          <a:p>
            <a:pPr algn="ctr"/>
            <a:r>
              <a:rPr lang="en-US" sz="1400" dirty="0">
                <a:solidFill>
                  <a:srgbClr val="393B37"/>
                </a:solidFill>
              </a:rPr>
              <a:t>Abstract review for risk factors aligned with PRAPARE</a:t>
            </a:r>
          </a:p>
        </p:txBody>
      </p:sp>
      <p:sp>
        <p:nvSpPr>
          <p:cNvPr id="14" name="Rectangle 13">
            <a:extLst>
              <a:ext uri="{FF2B5EF4-FFF2-40B4-BE49-F238E27FC236}">
                <a16:creationId xmlns:a16="http://schemas.microsoft.com/office/drawing/2014/main" id="{056A1A11-123E-4B2D-A9B2-0A1CF7EFE913}"/>
              </a:ext>
            </a:extLst>
          </p:cNvPr>
          <p:cNvSpPr/>
          <p:nvPr/>
        </p:nvSpPr>
        <p:spPr>
          <a:xfrm>
            <a:off x="1787237" y="4798549"/>
            <a:ext cx="3038763" cy="1540033"/>
          </a:xfrm>
          <a:prstGeom prst="rect">
            <a:avLst/>
          </a:prstGeom>
          <a:noFill/>
          <a:ln>
            <a:solidFill>
              <a:srgbClr val="393B3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rgbClr val="393B37"/>
                </a:solidFill>
              </a:rPr>
              <a:t>Not aligned with PRAPARE:</a:t>
            </a:r>
          </a:p>
          <a:p>
            <a:pPr algn="ctr"/>
            <a:r>
              <a:rPr lang="en-US" sz="1400" dirty="0">
                <a:solidFill>
                  <a:srgbClr val="393B37"/>
                </a:solidFill>
              </a:rPr>
              <a:t>Cigarette smoking (227)</a:t>
            </a:r>
          </a:p>
          <a:p>
            <a:pPr algn="ctr"/>
            <a:r>
              <a:rPr lang="en-US" sz="1400" dirty="0">
                <a:solidFill>
                  <a:srgbClr val="393B37"/>
                </a:solidFill>
              </a:rPr>
              <a:t>Alcohol use (103)</a:t>
            </a:r>
          </a:p>
          <a:p>
            <a:pPr algn="ctr"/>
            <a:r>
              <a:rPr lang="en-US" sz="1400" dirty="0">
                <a:solidFill>
                  <a:srgbClr val="393B37"/>
                </a:solidFill>
              </a:rPr>
              <a:t>Sleep Quality (28)</a:t>
            </a:r>
          </a:p>
          <a:p>
            <a:pPr algn="ctr"/>
            <a:r>
              <a:rPr lang="en-US" sz="1400" dirty="0">
                <a:solidFill>
                  <a:srgbClr val="393B37"/>
                </a:solidFill>
              </a:rPr>
              <a:t>Air pollution (3)</a:t>
            </a:r>
          </a:p>
          <a:p>
            <a:pPr algn="ctr"/>
            <a:r>
              <a:rPr lang="en-US" sz="1400" dirty="0">
                <a:solidFill>
                  <a:srgbClr val="393B37"/>
                </a:solidFill>
              </a:rPr>
              <a:t>Digital connectedness (1)</a:t>
            </a:r>
          </a:p>
          <a:p>
            <a:pPr algn="ctr"/>
            <a:endParaRPr lang="en-US" sz="1400" dirty="0">
              <a:solidFill>
                <a:srgbClr val="393B37"/>
              </a:solidFill>
            </a:endParaRPr>
          </a:p>
        </p:txBody>
      </p:sp>
      <p:sp>
        <p:nvSpPr>
          <p:cNvPr id="15" name="Rectangle 14">
            <a:extLst>
              <a:ext uri="{FF2B5EF4-FFF2-40B4-BE49-F238E27FC236}">
                <a16:creationId xmlns:a16="http://schemas.microsoft.com/office/drawing/2014/main" id="{05BEFBE0-71F2-45D6-ACAB-D5A3DFDA9170}"/>
              </a:ext>
            </a:extLst>
          </p:cNvPr>
          <p:cNvSpPr/>
          <p:nvPr/>
        </p:nvSpPr>
        <p:spPr>
          <a:xfrm>
            <a:off x="6470070" y="4805347"/>
            <a:ext cx="3038763" cy="1540033"/>
          </a:xfrm>
          <a:prstGeom prst="rect">
            <a:avLst/>
          </a:prstGeom>
          <a:noFill/>
          <a:ln>
            <a:solidFill>
              <a:srgbClr val="393B3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rgbClr val="393B37"/>
                </a:solidFill>
              </a:rPr>
              <a:t>Aligned with PRAPARE</a:t>
            </a:r>
          </a:p>
          <a:p>
            <a:pPr algn="ctr"/>
            <a:r>
              <a:rPr lang="en-US" sz="1400" dirty="0">
                <a:solidFill>
                  <a:srgbClr val="393B37"/>
                </a:solidFill>
              </a:rPr>
              <a:t>Stress (79)</a:t>
            </a:r>
          </a:p>
          <a:p>
            <a:pPr algn="ctr"/>
            <a:r>
              <a:rPr lang="en-US" sz="1400" dirty="0">
                <a:solidFill>
                  <a:srgbClr val="393B37"/>
                </a:solidFill>
              </a:rPr>
              <a:t>Neighborhood (49)</a:t>
            </a:r>
          </a:p>
          <a:p>
            <a:pPr algn="ctr"/>
            <a:r>
              <a:rPr lang="en-US" sz="1400" dirty="0">
                <a:solidFill>
                  <a:srgbClr val="393B37"/>
                </a:solidFill>
              </a:rPr>
              <a:t>Food quality/food insecurity (32)</a:t>
            </a:r>
          </a:p>
          <a:p>
            <a:pPr algn="ctr"/>
            <a:r>
              <a:rPr lang="en-US" sz="1400" dirty="0">
                <a:solidFill>
                  <a:srgbClr val="393B37"/>
                </a:solidFill>
              </a:rPr>
              <a:t>Health Literacy (24)</a:t>
            </a:r>
          </a:p>
          <a:p>
            <a:pPr algn="ctr"/>
            <a:r>
              <a:rPr lang="en-US" sz="1400" dirty="0">
                <a:solidFill>
                  <a:srgbClr val="393B37"/>
                </a:solidFill>
              </a:rPr>
              <a:t>Domestic violence (4)</a:t>
            </a:r>
          </a:p>
          <a:p>
            <a:pPr algn="ctr"/>
            <a:r>
              <a:rPr lang="en-US" sz="1400" dirty="0">
                <a:solidFill>
                  <a:srgbClr val="393B37"/>
                </a:solidFill>
              </a:rPr>
              <a:t>Acculturation (9)</a:t>
            </a:r>
          </a:p>
        </p:txBody>
      </p:sp>
      <p:sp>
        <p:nvSpPr>
          <p:cNvPr id="16" name="Rounded Rectangle 4">
            <a:extLst>
              <a:ext uri="{FF2B5EF4-FFF2-40B4-BE49-F238E27FC236}">
                <a16:creationId xmlns:a16="http://schemas.microsoft.com/office/drawing/2014/main" id="{6AB589D6-7F08-4567-B074-1F1E461ABD2F}"/>
              </a:ext>
            </a:extLst>
          </p:cNvPr>
          <p:cNvSpPr/>
          <p:nvPr/>
        </p:nvSpPr>
        <p:spPr>
          <a:xfrm>
            <a:off x="9690659" y="788180"/>
            <a:ext cx="1910214" cy="5259246"/>
          </a:xfrm>
          <a:prstGeom prst="round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sz="1400" dirty="0">
                <a:latin typeface="Georgia" panose="02040502050405020303" pitchFamily="18" charset="0"/>
              </a:rPr>
              <a:t>We looked at the literature on Hypertension and Social Determinants of Health/Social Needs risk factors in two ways: First, whether or not the risk factors being investigated were collected using a validated in-clinic survey tool, and second, whether or not the risk factor domains aligned with the PRAPARE tool.</a:t>
            </a:r>
            <a:endParaRPr lang="en-US" sz="2000" dirty="0">
              <a:latin typeface="Georgia" panose="02040502050405020303" pitchFamily="18" charset="0"/>
            </a:endParaRPr>
          </a:p>
        </p:txBody>
      </p:sp>
      <p:cxnSp>
        <p:nvCxnSpPr>
          <p:cNvPr id="3" name="Straight Arrow Connector 2">
            <a:extLst>
              <a:ext uri="{FF2B5EF4-FFF2-40B4-BE49-F238E27FC236}">
                <a16:creationId xmlns:a16="http://schemas.microsoft.com/office/drawing/2014/main" id="{30F8D5B9-2722-495E-83D1-D4186EE87155}"/>
              </a:ext>
            </a:extLst>
          </p:cNvPr>
          <p:cNvCxnSpPr/>
          <p:nvPr/>
        </p:nvCxnSpPr>
        <p:spPr>
          <a:xfrm>
            <a:off x="3095538" y="2223083"/>
            <a:ext cx="0" cy="31039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3" name="Straight Arrow Connector 12">
            <a:extLst>
              <a:ext uri="{FF2B5EF4-FFF2-40B4-BE49-F238E27FC236}">
                <a16:creationId xmlns:a16="http://schemas.microsoft.com/office/drawing/2014/main" id="{697BD670-F4C4-49F9-900C-5A4A38FB7A67}"/>
              </a:ext>
            </a:extLst>
          </p:cNvPr>
          <p:cNvCxnSpPr/>
          <p:nvPr/>
        </p:nvCxnSpPr>
        <p:spPr>
          <a:xfrm>
            <a:off x="8316287" y="2096306"/>
            <a:ext cx="0" cy="31039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7" name="Straight Arrow Connector 16">
            <a:extLst>
              <a:ext uri="{FF2B5EF4-FFF2-40B4-BE49-F238E27FC236}">
                <a16:creationId xmlns:a16="http://schemas.microsoft.com/office/drawing/2014/main" id="{CC7FE426-02D1-4381-9091-BF999064EBA5}"/>
              </a:ext>
            </a:extLst>
          </p:cNvPr>
          <p:cNvCxnSpPr/>
          <p:nvPr/>
        </p:nvCxnSpPr>
        <p:spPr>
          <a:xfrm>
            <a:off x="3474106" y="4286614"/>
            <a:ext cx="0" cy="31039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8" name="Straight Arrow Connector 17">
            <a:extLst>
              <a:ext uri="{FF2B5EF4-FFF2-40B4-BE49-F238E27FC236}">
                <a16:creationId xmlns:a16="http://schemas.microsoft.com/office/drawing/2014/main" id="{B0A074FA-2136-4413-8049-9F8AD543C434}"/>
              </a:ext>
            </a:extLst>
          </p:cNvPr>
          <p:cNvCxnSpPr/>
          <p:nvPr/>
        </p:nvCxnSpPr>
        <p:spPr>
          <a:xfrm>
            <a:off x="7983859" y="4286614"/>
            <a:ext cx="0" cy="31039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5" name="Straight Connector 4">
            <a:extLst>
              <a:ext uri="{FF2B5EF4-FFF2-40B4-BE49-F238E27FC236}">
                <a16:creationId xmlns:a16="http://schemas.microsoft.com/office/drawing/2014/main" id="{75AE5074-EF41-41C2-A220-27CF29BA2C6D}"/>
              </a:ext>
            </a:extLst>
          </p:cNvPr>
          <p:cNvCxnSpPr/>
          <p:nvPr/>
        </p:nvCxnSpPr>
        <p:spPr>
          <a:xfrm>
            <a:off x="3095538" y="2223083"/>
            <a:ext cx="989901"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10F5CD4F-53EA-4C2A-92D0-7952842A5AD5}"/>
              </a:ext>
            </a:extLst>
          </p:cNvPr>
          <p:cNvCxnSpPr/>
          <p:nvPr/>
        </p:nvCxnSpPr>
        <p:spPr>
          <a:xfrm>
            <a:off x="7326386" y="2096306"/>
            <a:ext cx="989901"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F70D3E3F-0B35-4C01-AEA9-5A8023DEE6EA}"/>
              </a:ext>
            </a:extLst>
          </p:cNvPr>
          <p:cNvCxnSpPr>
            <a:cxnSpLocks/>
          </p:cNvCxnSpPr>
          <p:nvPr/>
        </p:nvCxnSpPr>
        <p:spPr>
          <a:xfrm>
            <a:off x="7372526" y="4286614"/>
            <a:ext cx="611333"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BB3C143D-63CB-484F-9F33-BE46EBE620A8}"/>
              </a:ext>
            </a:extLst>
          </p:cNvPr>
          <p:cNvCxnSpPr>
            <a:cxnSpLocks/>
          </p:cNvCxnSpPr>
          <p:nvPr/>
        </p:nvCxnSpPr>
        <p:spPr>
          <a:xfrm>
            <a:off x="3474106" y="4286614"/>
            <a:ext cx="611333"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3" name="Straight Arrow Connector 22">
            <a:extLst>
              <a:ext uri="{FF2B5EF4-FFF2-40B4-BE49-F238E27FC236}">
                <a16:creationId xmlns:a16="http://schemas.microsoft.com/office/drawing/2014/main" id="{DB8BE246-02BA-4D66-9828-0022CE0020D5}"/>
              </a:ext>
            </a:extLst>
          </p:cNvPr>
          <p:cNvCxnSpPr>
            <a:stCxn id="8" idx="2"/>
            <a:endCxn id="9" idx="0"/>
          </p:cNvCxnSpPr>
          <p:nvPr/>
        </p:nvCxnSpPr>
        <p:spPr>
          <a:xfrm>
            <a:off x="5703451" y="1513262"/>
            <a:ext cx="1" cy="26900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5" name="Straight Arrow Connector 24">
            <a:extLst>
              <a:ext uri="{FF2B5EF4-FFF2-40B4-BE49-F238E27FC236}">
                <a16:creationId xmlns:a16="http://schemas.microsoft.com/office/drawing/2014/main" id="{4D3C65D8-7E63-49E7-A626-28E53C7D210A}"/>
              </a:ext>
            </a:extLst>
          </p:cNvPr>
          <p:cNvCxnSpPr>
            <a:cxnSpLocks/>
          </p:cNvCxnSpPr>
          <p:nvPr/>
        </p:nvCxnSpPr>
        <p:spPr>
          <a:xfrm>
            <a:off x="5311898" y="1513262"/>
            <a:ext cx="3" cy="225247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9" name="Rectangle 8">
            <a:extLst>
              <a:ext uri="{FF2B5EF4-FFF2-40B4-BE49-F238E27FC236}">
                <a16:creationId xmlns:a16="http://schemas.microsoft.com/office/drawing/2014/main" id="{608D53BB-9048-497C-A41E-1838A97E88DE}"/>
              </a:ext>
            </a:extLst>
          </p:cNvPr>
          <p:cNvSpPr/>
          <p:nvPr/>
        </p:nvSpPr>
        <p:spPr>
          <a:xfrm>
            <a:off x="4184070" y="1782269"/>
            <a:ext cx="3038763" cy="628074"/>
          </a:xfrm>
          <a:prstGeom prst="rect">
            <a:avLst/>
          </a:prstGeom>
          <a:solidFill>
            <a:schemeClr val="bg1"/>
          </a:solidFill>
          <a:ln>
            <a:solidFill>
              <a:srgbClr val="393B3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rgbClr val="393B37"/>
                </a:solidFill>
              </a:rPr>
              <a:t>Review 1:</a:t>
            </a:r>
          </a:p>
          <a:p>
            <a:pPr algn="ctr"/>
            <a:r>
              <a:rPr lang="en-US" sz="1400" dirty="0">
                <a:solidFill>
                  <a:srgbClr val="393B37"/>
                </a:solidFill>
              </a:rPr>
              <a:t>Abstract review for types of data collection</a:t>
            </a:r>
          </a:p>
        </p:txBody>
      </p:sp>
    </p:spTree>
    <p:extLst>
      <p:ext uri="{BB962C8B-B14F-4D97-AF65-F5344CB8AC3E}">
        <p14:creationId xmlns:p14="http://schemas.microsoft.com/office/powerpoint/2010/main" val="236568717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BD5280-9270-4DFD-8747-395B906D172A}"/>
              </a:ext>
            </a:extLst>
          </p:cNvPr>
          <p:cNvSpPr>
            <a:spLocks noGrp="1"/>
          </p:cNvSpPr>
          <p:nvPr>
            <p:ph type="title"/>
          </p:nvPr>
        </p:nvSpPr>
        <p:spPr>
          <a:xfrm>
            <a:off x="4205468" y="102633"/>
            <a:ext cx="3547600" cy="978400"/>
          </a:xfrm>
        </p:spPr>
        <p:txBody>
          <a:bodyPr>
            <a:normAutofit fontScale="90000"/>
          </a:bodyPr>
          <a:lstStyle/>
          <a:p>
            <a:r>
              <a:rPr lang="en-US" dirty="0"/>
              <a:t>Common tools and constructs they cover</a:t>
            </a:r>
          </a:p>
        </p:txBody>
      </p:sp>
      <p:pic>
        <p:nvPicPr>
          <p:cNvPr id="4" name="Picture 3">
            <a:extLst>
              <a:ext uri="{FF2B5EF4-FFF2-40B4-BE49-F238E27FC236}">
                <a16:creationId xmlns:a16="http://schemas.microsoft.com/office/drawing/2014/main" id="{907E301A-6501-466D-B98C-C4F356B65219}"/>
              </a:ext>
            </a:extLst>
          </p:cNvPr>
          <p:cNvPicPr>
            <a:picLocks noChangeAspect="1"/>
          </p:cNvPicPr>
          <p:nvPr/>
        </p:nvPicPr>
        <p:blipFill rotWithShape="1">
          <a:blip r:embed="rId3"/>
          <a:srcRect l="8534" t="18351" r="64548" b="17109"/>
          <a:stretch/>
        </p:blipFill>
        <p:spPr>
          <a:xfrm>
            <a:off x="5612859" y="1699767"/>
            <a:ext cx="6134708" cy="4727927"/>
          </a:xfrm>
          <a:prstGeom prst="rect">
            <a:avLst/>
          </a:prstGeom>
        </p:spPr>
      </p:pic>
      <p:pic>
        <p:nvPicPr>
          <p:cNvPr id="7" name="Picture 6">
            <a:extLst>
              <a:ext uri="{FF2B5EF4-FFF2-40B4-BE49-F238E27FC236}">
                <a16:creationId xmlns:a16="http://schemas.microsoft.com/office/drawing/2014/main" id="{56227F28-5698-46F6-A152-D705F642D7A4}"/>
              </a:ext>
            </a:extLst>
          </p:cNvPr>
          <p:cNvPicPr>
            <a:picLocks noChangeAspect="1"/>
          </p:cNvPicPr>
          <p:nvPr/>
        </p:nvPicPr>
        <p:blipFill rotWithShape="1">
          <a:blip r:embed="rId4"/>
          <a:srcRect l="7256" t="18644" r="64568" b="17845"/>
          <a:stretch/>
        </p:blipFill>
        <p:spPr>
          <a:xfrm>
            <a:off x="629259" y="1994172"/>
            <a:ext cx="4880244" cy="3536004"/>
          </a:xfrm>
          <a:prstGeom prst="rect">
            <a:avLst/>
          </a:prstGeom>
        </p:spPr>
      </p:pic>
      <p:sp>
        <p:nvSpPr>
          <p:cNvPr id="8" name="TextBox 7">
            <a:extLst>
              <a:ext uri="{FF2B5EF4-FFF2-40B4-BE49-F238E27FC236}">
                <a16:creationId xmlns:a16="http://schemas.microsoft.com/office/drawing/2014/main" id="{DCA9765C-F51D-4876-B404-A0705948C664}"/>
              </a:ext>
            </a:extLst>
          </p:cNvPr>
          <p:cNvSpPr txBox="1"/>
          <p:nvPr/>
        </p:nvSpPr>
        <p:spPr>
          <a:xfrm>
            <a:off x="629259" y="1021068"/>
            <a:ext cx="8320188" cy="523220"/>
          </a:xfrm>
          <a:prstGeom prst="rect">
            <a:avLst/>
          </a:prstGeom>
          <a:noFill/>
        </p:spPr>
        <p:txBody>
          <a:bodyPr wrap="square" rtlCol="0">
            <a:spAutoFit/>
          </a:bodyPr>
          <a:lstStyle/>
          <a:p>
            <a:r>
              <a:rPr lang="en-US" sz="1400" dirty="0"/>
              <a:t>This review of tool constructs can be found at: </a:t>
            </a:r>
            <a:r>
              <a:rPr lang="en-US" sz="1400" dirty="0">
                <a:hlinkClick r:id="rId5"/>
              </a:rPr>
              <a:t>https://sirenetwork.ucsf.edu/sites/sirenetwork.ucsf.edu/files/SIREN19_Lewis.pdf</a:t>
            </a:r>
            <a:endParaRPr lang="en-US" sz="1400" dirty="0"/>
          </a:p>
        </p:txBody>
      </p:sp>
    </p:spTree>
    <p:extLst>
      <p:ext uri="{BB962C8B-B14F-4D97-AF65-F5344CB8AC3E}">
        <p14:creationId xmlns:p14="http://schemas.microsoft.com/office/powerpoint/2010/main" val="76455338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BD5280-9270-4DFD-8747-395B906D172A}"/>
              </a:ext>
            </a:extLst>
          </p:cNvPr>
          <p:cNvSpPr>
            <a:spLocks noGrp="1"/>
          </p:cNvSpPr>
          <p:nvPr>
            <p:ph type="title"/>
          </p:nvPr>
        </p:nvSpPr>
        <p:spPr/>
        <p:txBody>
          <a:bodyPr>
            <a:normAutofit/>
          </a:bodyPr>
          <a:lstStyle/>
          <a:p>
            <a:r>
              <a:rPr lang="en-US" dirty="0"/>
              <a:t>Surveys</a:t>
            </a:r>
          </a:p>
        </p:txBody>
      </p:sp>
      <p:pic>
        <p:nvPicPr>
          <p:cNvPr id="6" name="Picture 5">
            <a:extLst>
              <a:ext uri="{FF2B5EF4-FFF2-40B4-BE49-F238E27FC236}">
                <a16:creationId xmlns:a16="http://schemas.microsoft.com/office/drawing/2014/main" id="{2686D9F4-6F8D-41E9-A270-59BFC3CFA082}"/>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711740" y="681672"/>
            <a:ext cx="5943600" cy="5494655"/>
          </a:xfrm>
          <a:prstGeom prst="rect">
            <a:avLst/>
          </a:prstGeom>
          <a:noFill/>
          <a:ln>
            <a:noFill/>
          </a:ln>
        </p:spPr>
      </p:pic>
    </p:spTree>
    <p:extLst>
      <p:ext uri="{BB962C8B-B14F-4D97-AF65-F5344CB8AC3E}">
        <p14:creationId xmlns:p14="http://schemas.microsoft.com/office/powerpoint/2010/main" val="670409541"/>
      </p:ext>
    </p:extLst>
  </p:cSld>
  <p:clrMapOvr>
    <a:masterClrMapping/>
  </p:clrMapOvr>
</p:sld>
</file>

<file path=ppt/theme/theme1.xml><?xml version="1.0" encoding="utf-8"?>
<a:theme xmlns:a="http://schemas.openxmlformats.org/drawingml/2006/main" name="Office Theme">
  <a:themeElements>
    <a:clrScheme name="Wa Community Health">
      <a:dk1>
        <a:srgbClr val="522B5D"/>
      </a:dk1>
      <a:lt1>
        <a:srgbClr val="FFFFFF"/>
      </a:lt1>
      <a:dk2>
        <a:srgbClr val="85628E"/>
      </a:dk2>
      <a:lt2>
        <a:srgbClr val="F0E8C8"/>
      </a:lt2>
      <a:accent1>
        <a:srgbClr val="C8AECD"/>
      </a:accent1>
      <a:accent2>
        <a:srgbClr val="F39C33"/>
      </a:accent2>
      <a:accent3>
        <a:srgbClr val="85628E"/>
      </a:accent3>
      <a:accent4>
        <a:srgbClr val="039BB7"/>
      </a:accent4>
      <a:accent5>
        <a:srgbClr val="CA683C"/>
      </a:accent5>
      <a:accent6>
        <a:srgbClr val="A1D9D0"/>
      </a:accent6>
      <a:hlink>
        <a:srgbClr val="617D38"/>
      </a:hlink>
      <a:folHlink>
        <a:srgbClr val="86B353"/>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WACH_Draft_Edit" id="{C960D371-59DD-DC44-9C3B-EB51AA47B6E2}" vid="{4CEA1090-067C-7E4E-AEE6-74CEB269DC5F}"/>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9858</TotalTime>
  <Words>3112</Words>
  <Application>Microsoft Office PowerPoint</Application>
  <PresentationFormat>Widescreen</PresentationFormat>
  <Paragraphs>243</Paragraphs>
  <Slides>22</Slides>
  <Notes>20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22</vt:i4>
      </vt:variant>
    </vt:vector>
  </HeadingPairs>
  <TitlesOfParts>
    <vt:vector size="30" baseType="lpstr">
      <vt:lpstr>Arial</vt:lpstr>
      <vt:lpstr>Calibri</vt:lpstr>
      <vt:lpstr>Droid Serif</vt:lpstr>
      <vt:lpstr>Georgia</vt:lpstr>
      <vt:lpstr>System Font Regular</vt:lpstr>
      <vt:lpstr>Times New Roman</vt:lpstr>
      <vt:lpstr>Trebuchet MS</vt:lpstr>
      <vt:lpstr>Office Theme</vt:lpstr>
      <vt:lpstr>PowerPoint Presentation</vt:lpstr>
      <vt:lpstr>WA Association for Community Health  Health Disparities in Hypertension and Diabetes</vt:lpstr>
      <vt:lpstr>PowerPoint Presentation</vt:lpstr>
      <vt:lpstr>HRSA Diabetes QI Initiative</vt:lpstr>
      <vt:lpstr>Literature Review Findings</vt:lpstr>
      <vt:lpstr>PowerPoint Presentation</vt:lpstr>
      <vt:lpstr>PowerPoint Presentation</vt:lpstr>
      <vt:lpstr>Common tools and constructs they cover</vt:lpstr>
      <vt:lpstr>Surveys</vt:lpstr>
      <vt:lpstr>Surveys and Domains</vt:lpstr>
      <vt:lpstr>Gaps in SDoH Interventions for Hypertension</vt:lpstr>
      <vt:lpstr>SDOH associations with Diabetes</vt:lpstr>
      <vt:lpstr>SDOH associations with Hypertension</vt:lpstr>
      <vt:lpstr>Impact of SDoH on Diabetes</vt:lpstr>
      <vt:lpstr>What does it mean?</vt:lpstr>
      <vt:lpstr>Minding the Gaps</vt:lpstr>
      <vt:lpstr>Causal Models</vt:lpstr>
      <vt:lpstr>How does this inform us?</vt:lpstr>
      <vt:lpstr>Burden Reduction</vt:lpstr>
      <vt:lpstr>External Needs</vt:lpstr>
      <vt:lpstr>Questions and Comments</vt:lpstr>
      <vt:lpstr>Difference between reporting and analysis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Meagan</dc:creator>
  <cp:lastModifiedBy>Karie Nicholas</cp:lastModifiedBy>
  <cp:revision>262</cp:revision>
  <dcterms:created xsi:type="dcterms:W3CDTF">2018-11-01T23:02:11Z</dcterms:created>
  <dcterms:modified xsi:type="dcterms:W3CDTF">2020-01-31T00:53:47Z</dcterms:modified>
</cp:coreProperties>
</file>